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4" r:id="rId25"/>
  </p:sldIdLst>
  <p:sldSz cx="12192000" cy="6858000"/>
  <p:notesSz cx="6858000" cy="9144000"/>
  <p:embeddedFontLst>
    <p:embeddedFont>
      <p:font typeface="Gill Sans" panose="020B0604020202020204" charset="0"/>
      <p:regular r:id="rId27"/>
      <p:bold r:id="rId28"/>
    </p:embeddedFont>
    <p:embeddedFont>
      <p:font typeface="Calibri"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6" roundtripDataSignature="AMtx7mg0VQNxlDC0lOJZNgTcXEOvJstQ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u-R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50974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5725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268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8930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0696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1317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2287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031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9440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5445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3584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6286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769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351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6291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ru-RU"/>
              <a:t>SAP.com</a:t>
            </a:r>
            <a:endParaRPr/>
          </a:p>
          <a:p>
            <a:pPr marL="0" lvl="0" indent="0" algn="l" rtl="0">
              <a:spcBef>
                <a:spcPts val="0"/>
              </a:spcBef>
              <a:spcAft>
                <a:spcPts val="0"/>
              </a:spcAft>
              <a:buNone/>
            </a:pPr>
            <a:endParaRPr/>
          </a:p>
          <a:p>
            <a:pPr marL="0" lvl="0" indent="0" algn="l" rtl="0">
              <a:spcBef>
                <a:spcPts val="0"/>
              </a:spcBef>
              <a:spcAft>
                <a:spcPts val="0"/>
              </a:spcAft>
              <a:buNone/>
            </a:pPr>
            <a:r>
              <a:rPr lang="ru-RU"/>
              <a:t>https://www.facebook.com/SAP</a:t>
            </a:r>
            <a:endParaRPr/>
          </a:p>
          <a:p>
            <a:pPr marL="0" lvl="0" indent="0" algn="l" rtl="0">
              <a:spcBef>
                <a:spcPts val="0"/>
              </a:spcBef>
              <a:spcAft>
                <a:spcPts val="0"/>
              </a:spcAft>
              <a:buNone/>
            </a:pPr>
            <a:r>
              <a:rPr lang="ru-RU" sz="1200" b="0" i="1">
                <a:solidFill>
                  <a:schemeClr val="dk1"/>
                </a:solidFill>
                <a:latin typeface="Calibri"/>
                <a:ea typeface="Calibri"/>
                <a:cs typeface="Calibri"/>
                <a:sym typeface="Calibri"/>
              </a:rPr>
              <a:t>https://twitter.com/SAP</a:t>
            </a:r>
            <a:endParaRPr/>
          </a:p>
          <a:p>
            <a:pPr marL="0" lvl="0" indent="0" algn="l" rtl="0">
              <a:spcBef>
                <a:spcPts val="0"/>
              </a:spcBef>
              <a:spcAft>
                <a:spcPts val="0"/>
              </a:spcAft>
              <a:buNone/>
            </a:pPr>
            <a:r>
              <a:rPr lang="ru-RU"/>
              <a:t>https://www.linkedin.com/company/sap/</a:t>
            </a:r>
            <a:endParaRPr/>
          </a:p>
        </p:txBody>
      </p:sp>
      <p:sp>
        <p:nvSpPr>
          <p:cNvPr id="233" name="Google Shape;23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22</a:t>
            </a:fld>
            <a:endParaRPr/>
          </a:p>
        </p:txBody>
      </p:sp>
    </p:spTree>
    <p:extLst>
      <p:ext uri="{BB962C8B-B14F-4D97-AF65-F5344CB8AC3E}">
        <p14:creationId xmlns:p14="http://schemas.microsoft.com/office/powerpoint/2010/main" val="1459790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ru-RU"/>
              <a:t>23</a:t>
            </a:fld>
            <a:endParaRPr/>
          </a:p>
        </p:txBody>
      </p:sp>
    </p:spTree>
    <p:extLst>
      <p:ext uri="{BB962C8B-B14F-4D97-AF65-F5344CB8AC3E}">
        <p14:creationId xmlns:p14="http://schemas.microsoft.com/office/powerpoint/2010/main" val="2083697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647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104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9879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65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239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735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579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4129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31"/>
          <p:cNvSpPr txBox="1">
            <a:spLocks noGrp="1"/>
          </p:cNvSpPr>
          <p:nvPr>
            <p:ph type="ctrTitle"/>
          </p:nvPr>
        </p:nvSpPr>
        <p:spPr>
          <a:xfrm>
            <a:off x="2417779" y="802298"/>
            <a:ext cx="8637073"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6600"/>
              <a:buFont typeface="Gill Sans"/>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1"/>
          <p:cNvSpPr txBox="1">
            <a:spLocks noGrp="1"/>
          </p:cNvSpPr>
          <p:nvPr>
            <p:ph type="subTitle" idx="1"/>
          </p:nvPr>
        </p:nvSpPr>
        <p:spPr>
          <a:xfrm>
            <a:off x="2417780" y="3531204"/>
            <a:ext cx="8637072"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800"/>
              <a:buNone/>
              <a:defRPr sz="1800" b="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21" name="Google Shape;21;p31"/>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1"/>
          <p:cNvSpPr txBox="1">
            <a:spLocks noGrp="1"/>
          </p:cNvSpPr>
          <p:nvPr>
            <p:ph type="ftr" idx="11"/>
          </p:nvPr>
        </p:nvSpPr>
        <p:spPr>
          <a:xfrm>
            <a:off x="2416500" y="329307"/>
            <a:ext cx="4973915"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1"/>
          <p:cNvSpPr txBox="1">
            <a:spLocks noGrp="1"/>
          </p:cNvSpPr>
          <p:nvPr>
            <p:ph type="sldNum" idx="12"/>
          </p:nvPr>
        </p:nvSpPr>
        <p:spPr>
          <a:xfrm>
            <a:off x="1437664"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cxnSp>
        <p:nvCxnSpPr>
          <p:cNvPr id="24" name="Google Shape;24;p31"/>
          <p:cNvCxnSpPr/>
          <p:nvPr/>
        </p:nvCxnSpPr>
        <p:spPr>
          <a:xfrm>
            <a:off x="2417780" y="3528542"/>
            <a:ext cx="863707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40"/>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0"/>
          <p:cNvSpPr txBox="1">
            <a:spLocks noGrp="1"/>
          </p:cNvSpPr>
          <p:nvPr>
            <p:ph type="body" idx="1"/>
          </p:nvPr>
        </p:nvSpPr>
        <p:spPr>
          <a:xfrm rot="5400000">
            <a:off x="4527910" y="-1060599"/>
            <a:ext cx="3450613" cy="960327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89" name="Google Shape;89;p40"/>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0"/>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0"/>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cxnSp>
        <p:nvCxnSpPr>
          <p:cNvPr id="92" name="Google Shape;92;p40"/>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41"/>
          <p:cNvSpPr txBox="1">
            <a:spLocks noGrp="1"/>
          </p:cNvSpPr>
          <p:nvPr>
            <p:ph type="title"/>
          </p:nvPr>
        </p:nvSpPr>
        <p:spPr>
          <a:xfrm rot="5400000">
            <a:off x="7917038" y="2321047"/>
            <a:ext cx="4659889" cy="161574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41"/>
          <p:cNvSpPr txBox="1">
            <a:spLocks noGrp="1"/>
          </p:cNvSpPr>
          <p:nvPr>
            <p:ph type="body" idx="1"/>
          </p:nvPr>
        </p:nvSpPr>
        <p:spPr>
          <a:xfrm rot="5400000">
            <a:off x="3029143" y="-785498"/>
            <a:ext cx="4659889" cy="782883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41"/>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1"/>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1"/>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cxnSp>
        <p:nvCxnSpPr>
          <p:cNvPr id="99" name="Google Shape;99;p41"/>
          <p:cNvCxnSpPr/>
          <p:nvPr/>
        </p:nvCxnSpPr>
        <p:spPr>
          <a:xfrm>
            <a:off x="9439111" y="798973"/>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2"/>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2"/>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8" name="Google Shape;28;p32"/>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2"/>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2"/>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cxnSp>
        <p:nvCxnSpPr>
          <p:cNvPr id="31" name="Google Shape;31;p32"/>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1447191" y="804163"/>
            <a:ext cx="9607661"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1447191" y="2019549"/>
            <a:ext cx="4645152"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35" name="Google Shape;35;p33"/>
          <p:cNvSpPr txBox="1">
            <a:spLocks noGrp="1"/>
          </p:cNvSpPr>
          <p:nvPr>
            <p:ph type="body" idx="2"/>
          </p:nvPr>
        </p:nvSpPr>
        <p:spPr>
          <a:xfrm>
            <a:off x="1447191" y="2824269"/>
            <a:ext cx="4645152"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6" name="Google Shape;36;p33"/>
          <p:cNvSpPr txBox="1">
            <a:spLocks noGrp="1"/>
          </p:cNvSpPr>
          <p:nvPr>
            <p:ph type="body" idx="3"/>
          </p:nvPr>
        </p:nvSpPr>
        <p:spPr>
          <a:xfrm>
            <a:off x="6412362" y="2023003"/>
            <a:ext cx="46451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37" name="Google Shape;37;p33"/>
          <p:cNvSpPr txBox="1">
            <a:spLocks noGrp="1"/>
          </p:cNvSpPr>
          <p:nvPr>
            <p:ph type="body" idx="4"/>
          </p:nvPr>
        </p:nvSpPr>
        <p:spPr>
          <a:xfrm>
            <a:off x="6412362" y="2821491"/>
            <a:ext cx="46451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38" name="Google Shape;38;p33"/>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3"/>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3"/>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cxnSp>
        <p:nvCxnSpPr>
          <p:cNvPr id="41" name="Google Shape;41;p33"/>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34"/>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4"/>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4"/>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1454239" y="1756130"/>
            <a:ext cx="8643154"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Gill San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5"/>
          <p:cNvSpPr txBox="1">
            <a:spLocks noGrp="1"/>
          </p:cNvSpPr>
          <p:nvPr>
            <p:ph type="body" idx="1"/>
          </p:nvPr>
        </p:nvSpPr>
        <p:spPr>
          <a:xfrm>
            <a:off x="1454239" y="3806195"/>
            <a:ext cx="8630446"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800"/>
              <a:buNone/>
              <a:defRPr sz="18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49" name="Google Shape;49;p35"/>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5"/>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cxnSp>
        <p:nvCxnSpPr>
          <p:cNvPr id="52" name="Google Shape;52;p35"/>
          <p:cNvCxnSpPr/>
          <p:nvPr/>
        </p:nvCxnSpPr>
        <p:spPr>
          <a:xfrm>
            <a:off x="1454239" y="3804985"/>
            <a:ext cx="863044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36"/>
          <p:cNvSpPr txBox="1">
            <a:spLocks noGrp="1"/>
          </p:cNvSpPr>
          <p:nvPr>
            <p:ph type="title"/>
          </p:nvPr>
        </p:nvSpPr>
        <p:spPr>
          <a:xfrm>
            <a:off x="1449217" y="804889"/>
            <a:ext cx="9605635"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6"/>
          <p:cNvSpPr txBox="1">
            <a:spLocks noGrp="1"/>
          </p:cNvSpPr>
          <p:nvPr>
            <p:ph type="body" idx="1"/>
          </p:nvPr>
        </p:nvSpPr>
        <p:spPr>
          <a:xfrm>
            <a:off x="1447331" y="2010878"/>
            <a:ext cx="4645152" cy="34485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6" name="Google Shape;56;p36"/>
          <p:cNvSpPr txBox="1">
            <a:spLocks noGrp="1"/>
          </p:cNvSpPr>
          <p:nvPr>
            <p:ph type="body" idx="2"/>
          </p:nvPr>
        </p:nvSpPr>
        <p:spPr>
          <a:xfrm>
            <a:off x="6413771" y="2017343"/>
            <a:ext cx="4645152" cy="344152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7" name="Google Shape;57;p36"/>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cxnSp>
        <p:nvCxnSpPr>
          <p:cNvPr id="60" name="Google Shape;60;p36"/>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37"/>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7"/>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7"/>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7"/>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cxnSp>
        <p:nvCxnSpPr>
          <p:cNvPr id="66" name="Google Shape;66;p37"/>
          <p:cNvCxnSpPr/>
          <p:nvPr/>
        </p:nvCxnSpPr>
        <p:spPr>
          <a:xfrm>
            <a:off x="1453896" y="1847088"/>
            <a:ext cx="960752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38"/>
          <p:cNvSpPr txBox="1">
            <a:spLocks noGrp="1"/>
          </p:cNvSpPr>
          <p:nvPr>
            <p:ph type="title"/>
          </p:nvPr>
        </p:nvSpPr>
        <p:spPr>
          <a:xfrm>
            <a:off x="1444671" y="798973"/>
            <a:ext cx="3273099"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8"/>
          <p:cNvSpPr txBox="1">
            <a:spLocks noGrp="1"/>
          </p:cNvSpPr>
          <p:nvPr>
            <p:ph type="body" idx="1"/>
          </p:nvPr>
        </p:nvSpPr>
        <p:spPr>
          <a:xfrm>
            <a:off x="5043714" y="798974"/>
            <a:ext cx="6012470"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38"/>
          <p:cNvSpPr txBox="1">
            <a:spLocks noGrp="1"/>
          </p:cNvSpPr>
          <p:nvPr>
            <p:ph type="body" idx="2"/>
          </p:nvPr>
        </p:nvSpPr>
        <p:spPr>
          <a:xfrm>
            <a:off x="1444671" y="3205491"/>
            <a:ext cx="3275013"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71" name="Google Shape;71;p38"/>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8"/>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8"/>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cxnSp>
        <p:nvCxnSpPr>
          <p:cNvPr id="74" name="Google Shape;74;p38"/>
          <p:cNvCxnSpPr/>
          <p:nvPr/>
        </p:nvCxnSpPr>
        <p:spPr>
          <a:xfrm>
            <a:off x="1448280" y="3205491"/>
            <a:ext cx="3269490"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39"/>
          <p:cNvGrpSpPr/>
          <p:nvPr/>
        </p:nvGrpSpPr>
        <p:grpSpPr>
          <a:xfrm>
            <a:off x="7477387" y="482170"/>
            <a:ext cx="4074533" cy="5149101"/>
            <a:chOff x="7477387" y="482170"/>
            <a:chExt cx="4074533" cy="5149101"/>
          </a:xfrm>
        </p:grpSpPr>
        <p:sp>
          <p:nvSpPr>
            <p:cNvPr id="77" name="Google Shape;77;p39"/>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9"/>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39"/>
          <p:cNvSpPr txBox="1">
            <a:spLocks noGrp="1"/>
          </p:cNvSpPr>
          <p:nvPr>
            <p:ph type="title"/>
          </p:nvPr>
        </p:nvSpPr>
        <p:spPr>
          <a:xfrm>
            <a:off x="1451206" y="1129513"/>
            <a:ext cx="5532328"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a:spLocks noGrp="1"/>
          </p:cNvSpPr>
          <p:nvPr>
            <p:ph type="pic" idx="2"/>
          </p:nvPr>
        </p:nvSpPr>
        <p:spPr>
          <a:xfrm>
            <a:off x="8124389" y="1122542"/>
            <a:ext cx="2791171" cy="3866327"/>
          </a:xfrm>
          <a:prstGeom prst="rect">
            <a:avLst/>
          </a:prstGeom>
          <a:solidFill>
            <a:srgbClr val="D8D8D8"/>
          </a:solidFill>
          <a:ln>
            <a:noFill/>
          </a:ln>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accent1"/>
              </a:buClr>
              <a:buSzPts val="3200"/>
              <a:buFont typeface="Arial"/>
              <a:buNone/>
              <a:defRPr sz="3200" b="0" i="0" u="none" strike="noStrike" cap="none">
                <a:solidFill>
                  <a:schemeClr val="dk1"/>
                </a:solidFill>
                <a:latin typeface="Gill Sans"/>
                <a:ea typeface="Gill Sans"/>
                <a:cs typeface="Gill Sans"/>
                <a:sym typeface="Gill Sans"/>
              </a:defRPr>
            </a:lvl1pPr>
            <a:lvl2pPr marR="0" lvl="1" algn="l" rtl="0">
              <a:lnSpc>
                <a:spcPct val="120000"/>
              </a:lnSpc>
              <a:spcBef>
                <a:spcPts val="500"/>
              </a:spcBef>
              <a:spcAft>
                <a:spcPts val="0"/>
              </a:spcAft>
              <a:buClr>
                <a:schemeClr val="accent1"/>
              </a:buClr>
              <a:buSzPts val="2800"/>
              <a:buFont typeface="Arial"/>
              <a:buNone/>
              <a:defRPr sz="2800" b="0" i="0" u="none" strike="noStrike" cap="none">
                <a:solidFill>
                  <a:schemeClr val="dk1"/>
                </a:solidFill>
                <a:latin typeface="Gill Sans"/>
                <a:ea typeface="Gill Sans"/>
                <a:cs typeface="Gill Sans"/>
                <a:sym typeface="Gill Sans"/>
              </a:defRPr>
            </a:lvl2pPr>
            <a:lvl3pPr marR="0" lvl="2" algn="l" rtl="0">
              <a:lnSpc>
                <a:spcPct val="120000"/>
              </a:lnSpc>
              <a:spcBef>
                <a:spcPts val="500"/>
              </a:spcBef>
              <a:spcAft>
                <a:spcPts val="0"/>
              </a:spcAft>
              <a:buClr>
                <a:schemeClr val="accent1"/>
              </a:buClr>
              <a:buSzPts val="2400"/>
              <a:buFont typeface="Arial"/>
              <a:buNone/>
              <a:defRPr sz="2400" b="0" i="0" u="none" strike="noStrike" cap="none">
                <a:solidFill>
                  <a:schemeClr val="dk1"/>
                </a:solidFill>
                <a:latin typeface="Gill Sans"/>
                <a:ea typeface="Gill Sans"/>
                <a:cs typeface="Gill Sans"/>
                <a:sym typeface="Gill Sans"/>
              </a:defRPr>
            </a:lvl3pPr>
            <a:lvl4pPr marR="0" lvl="3"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Gill Sans"/>
                <a:ea typeface="Gill Sans"/>
                <a:cs typeface="Gill Sans"/>
                <a:sym typeface="Gill Sans"/>
              </a:defRPr>
            </a:lvl4pPr>
            <a:lvl5pPr marR="0" lvl="4"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Gill Sans"/>
                <a:ea typeface="Gill Sans"/>
                <a:cs typeface="Gill Sans"/>
                <a:sym typeface="Gill Sans"/>
              </a:defRPr>
            </a:lvl5pPr>
            <a:lvl6pPr marR="0" lvl="5"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Gill Sans"/>
                <a:ea typeface="Gill Sans"/>
                <a:cs typeface="Gill Sans"/>
                <a:sym typeface="Gill Sans"/>
              </a:defRPr>
            </a:lvl6pPr>
            <a:lvl7pPr marR="0" lvl="6"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Gill Sans"/>
                <a:ea typeface="Gill Sans"/>
                <a:cs typeface="Gill Sans"/>
                <a:sym typeface="Gill Sans"/>
              </a:defRPr>
            </a:lvl7pPr>
            <a:lvl8pPr marR="0" lvl="7"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Gill Sans"/>
                <a:ea typeface="Gill Sans"/>
                <a:cs typeface="Gill Sans"/>
                <a:sym typeface="Gill Sans"/>
              </a:defRPr>
            </a:lvl8pPr>
            <a:lvl9pPr marR="0" lvl="8"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Gill Sans"/>
                <a:ea typeface="Gill Sans"/>
                <a:cs typeface="Gill Sans"/>
                <a:sym typeface="Gill Sans"/>
              </a:defRPr>
            </a:lvl9pPr>
          </a:lstStyle>
          <a:p>
            <a:endParaRPr/>
          </a:p>
        </p:txBody>
      </p:sp>
      <p:sp>
        <p:nvSpPr>
          <p:cNvPr id="81" name="Google Shape;81;p39"/>
          <p:cNvSpPr txBox="1">
            <a:spLocks noGrp="1"/>
          </p:cNvSpPr>
          <p:nvPr>
            <p:ph type="body" idx="1"/>
          </p:nvPr>
        </p:nvSpPr>
        <p:spPr>
          <a:xfrm>
            <a:off x="1450329" y="3145992"/>
            <a:ext cx="5524404"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82" name="Google Shape;82;p39"/>
          <p:cNvSpPr txBox="1">
            <a:spLocks noGrp="1"/>
          </p:cNvSpPr>
          <p:nvPr>
            <p:ph type="dt" idx="10"/>
          </p:nvPr>
        </p:nvSpPr>
        <p:spPr>
          <a:xfrm>
            <a:off x="1447382" y="5469856"/>
            <a:ext cx="5527351"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1447382" y="318640"/>
            <a:ext cx="5541004"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t>‹#›</a:t>
            </a:fld>
            <a:endParaRPr/>
          </a:p>
        </p:txBody>
      </p:sp>
      <p:cxnSp>
        <p:nvCxnSpPr>
          <p:cNvPr id="85" name="Google Shape;85;p39"/>
          <p:cNvCxnSpPr/>
          <p:nvPr/>
        </p:nvCxnSpPr>
        <p:spPr>
          <a:xfrm>
            <a:off x="1447382" y="3143605"/>
            <a:ext cx="5527351"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30"/>
          <p:cNvSpPr/>
          <p:nvPr/>
        </p:nvSpPr>
        <p:spPr>
          <a:xfrm>
            <a:off x="0" y="2019476"/>
            <a:ext cx="12192000" cy="4105941"/>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30"/>
          <p:cNvPicPr preferRelativeResize="0"/>
          <p:nvPr/>
        </p:nvPicPr>
        <p:blipFill rotWithShape="1">
          <a:blip r:embed="rId13">
            <a:alphaModFix/>
          </a:blip>
          <a:srcRect t="1538" b="-1538"/>
          <a:stretch/>
        </p:blipFill>
        <p:spPr>
          <a:xfrm>
            <a:off x="0" y="6126480"/>
            <a:ext cx="12192000" cy="742950"/>
          </a:xfrm>
          <a:prstGeom prst="rect">
            <a:avLst/>
          </a:prstGeom>
          <a:noFill/>
          <a:ln>
            <a:noFill/>
          </a:ln>
        </p:spPr>
      </p:pic>
      <p:sp>
        <p:nvSpPr>
          <p:cNvPr id="12" name="Google Shape;12;p30"/>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0"/>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42900" algn="l" rtl="0">
              <a:lnSpc>
                <a:spcPct val="120000"/>
              </a:lnSpc>
              <a:spcBef>
                <a:spcPts val="500"/>
              </a:spcBef>
              <a:spcAft>
                <a:spcPts val="0"/>
              </a:spcAft>
              <a:buClr>
                <a:schemeClr val="accent1"/>
              </a:buClr>
              <a:buSzPts val="1800"/>
              <a:buFont typeface="Arial"/>
              <a:buChar char="•"/>
              <a:defRPr sz="18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4" name="Google Shape;14;p30"/>
          <p:cNvSpPr txBox="1">
            <a:spLocks noGrp="1"/>
          </p:cNvSpPr>
          <p:nvPr>
            <p:ph type="dt" idx="10"/>
          </p:nvPr>
        </p:nvSpPr>
        <p:spPr>
          <a:xfrm>
            <a:off x="7554138" y="330370"/>
            <a:ext cx="3500715"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5" name="Google Shape;15;p30"/>
          <p:cNvSpPr txBox="1">
            <a:spLocks noGrp="1"/>
          </p:cNvSpPr>
          <p:nvPr>
            <p:ph type="ftr" idx="11"/>
          </p:nvPr>
        </p:nvSpPr>
        <p:spPr>
          <a:xfrm>
            <a:off x="1451579" y="329307"/>
            <a:ext cx="5938836"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30"/>
          <p:cNvSpPr txBox="1">
            <a:spLocks noGrp="1"/>
          </p:cNvSpPr>
          <p:nvPr>
            <p:ph type="sldNum" idx="12"/>
          </p:nvPr>
        </p:nvSpPr>
        <p:spPr>
          <a:xfrm>
            <a:off x="480060" y="798973"/>
            <a:ext cx="811019"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ru-RU"/>
              <a:t>‹#›</a:t>
            </a:fld>
            <a:endParaRPr/>
          </a:p>
        </p:txBody>
      </p:sp>
      <p:cxnSp>
        <p:nvCxnSpPr>
          <p:cNvPr id="17" name="Google Shape;17;p30"/>
          <p:cNvCxnSpPr/>
          <p:nvPr/>
        </p:nvCxnSpPr>
        <p:spPr>
          <a:xfrm>
            <a:off x="0" y="6128413"/>
            <a:ext cx="12192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_kwqqtpprr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hyperlink" Target="https://ec.europa.eu/commission/sites/beta-political/files/data-protection-factsheet-changes_en.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2417779" y="802298"/>
            <a:ext cx="8637073" cy="2541431"/>
          </a:xfrm>
          <a:prstGeom prst="rect">
            <a:avLst/>
          </a:prstGeom>
          <a:noFill/>
          <a:ln>
            <a:noFill/>
          </a:ln>
        </p:spPr>
        <p:txBody>
          <a:bodyPr spcFirstLastPara="1" wrap="square" lIns="91425" tIns="45700" rIns="91425" bIns="0" anchor="b" anchorCtr="0">
            <a:normAutofit/>
          </a:bodyPr>
          <a:lstStyle/>
          <a:p>
            <a:pPr marL="0" lvl="0" indent="0" algn="l" rtl="0">
              <a:lnSpc>
                <a:spcPct val="90000"/>
              </a:lnSpc>
              <a:spcBef>
                <a:spcPts val="0"/>
              </a:spcBef>
              <a:spcAft>
                <a:spcPts val="0"/>
              </a:spcAft>
              <a:buClr>
                <a:schemeClr val="dk1"/>
              </a:buClr>
              <a:buSzPts val="4800"/>
              <a:buFont typeface="Arial"/>
              <a:buNone/>
            </a:pPr>
            <a:r>
              <a:rPr lang="ru-RU" sz="4800" b="1">
                <a:latin typeface="Arial"/>
                <a:ea typeface="Arial"/>
                <a:cs typeface="Arial"/>
                <a:sym typeface="Arial"/>
              </a:rPr>
              <a:t>КОМУНИКАЦИЯ, МАРКЕТИНГ И СЪДЪРЖАНИЕ</a:t>
            </a:r>
            <a:endParaRPr sz="4800"/>
          </a:p>
        </p:txBody>
      </p:sp>
      <p:sp>
        <p:nvSpPr>
          <p:cNvPr id="105" name="Google Shape;105;p1"/>
          <p:cNvSpPr txBox="1">
            <a:spLocks noGrp="1"/>
          </p:cNvSpPr>
          <p:nvPr>
            <p:ph type="subTitle" idx="1"/>
          </p:nvPr>
        </p:nvSpPr>
        <p:spPr>
          <a:xfrm>
            <a:off x="2417780" y="3531204"/>
            <a:ext cx="8637072" cy="977621"/>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SzPts val="1400"/>
              <a:buNone/>
            </a:pPr>
            <a:r>
              <a:rPr lang="ru-RU" sz="1400"/>
              <a:t>4 декември 2019,  ФЖМК, СОФИЯ</a:t>
            </a:r>
            <a:endParaRPr/>
          </a:p>
          <a:p>
            <a:pPr marL="0" lvl="0" indent="0" algn="l" rtl="0">
              <a:lnSpc>
                <a:spcPct val="120000"/>
              </a:lnSpc>
              <a:spcBef>
                <a:spcPts val="1000"/>
              </a:spcBef>
              <a:spcAft>
                <a:spcPts val="0"/>
              </a:spcAft>
              <a:buSzPts val="1400"/>
              <a:buNone/>
            </a:pPr>
            <a:r>
              <a:rPr lang="ru-RU" sz="1400"/>
              <a:t>МАНУЕЛА ТОТЕВА, ДОКТОРАНТ</a:t>
            </a:r>
            <a:endParaRPr/>
          </a:p>
          <a:p>
            <a:pPr marL="0" lvl="0" indent="0" algn="l" rtl="0">
              <a:lnSpc>
                <a:spcPct val="120000"/>
              </a:lnSpc>
              <a:spcBef>
                <a:spcPts val="1000"/>
              </a:spcBef>
              <a:spcAft>
                <a:spcPts val="0"/>
              </a:spcAft>
              <a:buSzPts val="1400"/>
              <a:buNone/>
            </a:pPr>
            <a:r>
              <a:rPr lang="ru-RU" sz="1400"/>
              <a:t>УПРАЖНЕНИЯ, I КУРС</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0"/>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КОМУНИКАЦИЯ В LINKEDIN</a:t>
            </a:r>
            <a:endParaRPr/>
          </a:p>
        </p:txBody>
      </p:sp>
      <p:sp>
        <p:nvSpPr>
          <p:cNvPr id="159" name="Google Shape;159;p10"/>
          <p:cNvSpPr txBox="1">
            <a:spLocks noGrp="1"/>
          </p:cNvSpPr>
          <p:nvPr>
            <p:ph type="body" idx="1"/>
          </p:nvPr>
        </p:nvSpPr>
        <p:spPr>
          <a:xfrm>
            <a:off x="1451579" y="2015732"/>
            <a:ext cx="3219812"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1800"/>
              <a:buChar char="•"/>
            </a:pPr>
            <a:r>
              <a:rPr lang="ru-RU" sz="1800"/>
              <a:t>LinkedIn e най-голямата професионална социална мрежа с над 575 милиона потребители през 2018 г. </a:t>
            </a:r>
            <a:endParaRPr/>
          </a:p>
          <a:p>
            <a:pPr marL="228600" lvl="0" indent="-101600" algn="l" rtl="0">
              <a:lnSpc>
                <a:spcPct val="120000"/>
              </a:lnSpc>
              <a:spcBef>
                <a:spcPts val="1000"/>
              </a:spcBef>
              <a:spcAft>
                <a:spcPts val="0"/>
              </a:spcAft>
              <a:buSzPts val="2000"/>
              <a:buNone/>
            </a:pPr>
            <a:endParaRPr/>
          </a:p>
        </p:txBody>
      </p:sp>
      <p:pic>
        <p:nvPicPr>
          <p:cNvPr id="160" name="Google Shape;160;p10"/>
          <p:cNvPicPr preferRelativeResize="0"/>
          <p:nvPr/>
        </p:nvPicPr>
        <p:blipFill rotWithShape="1">
          <a:blip r:embed="rId3">
            <a:alphaModFix/>
          </a:blip>
          <a:srcRect/>
          <a:stretch/>
        </p:blipFill>
        <p:spPr>
          <a:xfrm>
            <a:off x="4794979" y="2015732"/>
            <a:ext cx="5945442" cy="45717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1"/>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КОМУНИКАЦИЯ В LINKEDIN</a:t>
            </a:r>
            <a:endParaRPr/>
          </a:p>
        </p:txBody>
      </p:sp>
      <p:pic>
        <p:nvPicPr>
          <p:cNvPr id="166" name="Google Shape;166;p11"/>
          <p:cNvPicPr preferRelativeResize="0"/>
          <p:nvPr/>
        </p:nvPicPr>
        <p:blipFill rotWithShape="1">
          <a:blip r:embed="rId3">
            <a:alphaModFix/>
          </a:blip>
          <a:srcRect/>
          <a:stretch/>
        </p:blipFill>
        <p:spPr>
          <a:xfrm>
            <a:off x="2274469" y="2146329"/>
            <a:ext cx="7643061" cy="44340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КОМУНИКАЦИЯ В LINKEDIN</a:t>
            </a:r>
            <a:endParaRPr/>
          </a:p>
        </p:txBody>
      </p:sp>
      <p:sp>
        <p:nvSpPr>
          <p:cNvPr id="172" name="Google Shape;172;p12"/>
          <p:cNvSpPr txBox="1">
            <a:spLocks noGrp="1"/>
          </p:cNvSpPr>
          <p:nvPr>
            <p:ph type="body" idx="1"/>
          </p:nvPr>
        </p:nvSpPr>
        <p:spPr>
          <a:xfrm>
            <a:off x="1451579" y="2015732"/>
            <a:ext cx="9603275" cy="384429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550"/>
              <a:buNone/>
            </a:pPr>
            <a:r>
              <a:rPr lang="ru-RU" sz="1550"/>
              <a:t>Съвети за изграждане и ефективно ползване на профил: </a:t>
            </a:r>
            <a:endParaRPr/>
          </a:p>
          <a:p>
            <a:pPr marL="457200" lvl="0" indent="-457200" algn="l" rtl="0">
              <a:lnSpc>
                <a:spcPct val="100000"/>
              </a:lnSpc>
              <a:spcBef>
                <a:spcPts val="1000"/>
              </a:spcBef>
              <a:spcAft>
                <a:spcPts val="0"/>
              </a:spcAft>
              <a:buSzPts val="1550"/>
              <a:buAutoNum type="arabicPeriod"/>
            </a:pPr>
            <a:r>
              <a:rPr lang="ru-RU" sz="1550"/>
              <a:t>Създаване на профил </a:t>
            </a:r>
            <a:endParaRPr/>
          </a:p>
          <a:p>
            <a:pPr marL="228600" lvl="0" indent="-228600" algn="l" rtl="0">
              <a:lnSpc>
                <a:spcPct val="100000"/>
              </a:lnSpc>
              <a:spcBef>
                <a:spcPts val="1000"/>
              </a:spcBef>
              <a:spcAft>
                <a:spcPts val="0"/>
              </a:spcAft>
              <a:buSzPts val="1550"/>
              <a:buFont typeface="Gill Sans"/>
              <a:buChar char="-"/>
            </a:pPr>
            <a:r>
              <a:rPr lang="ru-RU" sz="1550"/>
              <a:t>Вашият профил в социална мрежа е част от личният ви бранд</a:t>
            </a:r>
            <a:endParaRPr/>
          </a:p>
          <a:p>
            <a:pPr marL="228600" lvl="0" indent="-228600" algn="l" rtl="0">
              <a:lnSpc>
                <a:spcPct val="100000"/>
              </a:lnSpc>
              <a:spcBef>
                <a:spcPts val="1000"/>
              </a:spcBef>
              <a:spcAft>
                <a:spcPts val="0"/>
              </a:spcAft>
              <a:buSzPts val="1550"/>
              <a:buFont typeface="Gill Sans"/>
              <a:buChar char="-"/>
            </a:pPr>
            <a:r>
              <a:rPr lang="ru-RU" sz="1550"/>
              <a:t>Публичните профили се намират и от потребители, които са извън мрежата, така създават представителна за вас страница в онлайн пространството</a:t>
            </a:r>
            <a:endParaRPr/>
          </a:p>
          <a:p>
            <a:pPr marL="228600" lvl="0" indent="-228600" algn="l" rtl="0">
              <a:lnSpc>
                <a:spcPct val="100000"/>
              </a:lnSpc>
              <a:spcBef>
                <a:spcPts val="1000"/>
              </a:spcBef>
              <a:spcAft>
                <a:spcPts val="0"/>
              </a:spcAft>
              <a:buSzPts val="1550"/>
              <a:buFont typeface="Gill Sans"/>
              <a:buChar char="-"/>
            </a:pPr>
            <a:r>
              <a:rPr lang="ru-RU" sz="1550"/>
              <a:t>Снимка – използвайте качествена профилна снимка с добро качество, по-възможност правена от професионален фотограф</a:t>
            </a:r>
            <a:endParaRPr/>
          </a:p>
          <a:p>
            <a:pPr marL="228600" lvl="0" indent="-228600" algn="l" rtl="0">
              <a:lnSpc>
                <a:spcPct val="100000"/>
              </a:lnSpc>
              <a:spcBef>
                <a:spcPts val="1000"/>
              </a:spcBef>
              <a:spcAft>
                <a:spcPts val="0"/>
              </a:spcAft>
              <a:buSzPts val="1550"/>
              <a:buFont typeface="Gill Sans"/>
              <a:buChar char="-"/>
            </a:pPr>
            <a:r>
              <a:rPr lang="ru-RU" sz="1550"/>
              <a:t>Добавете cover image, който отразява вашата личност или професия</a:t>
            </a:r>
            <a:endParaRPr/>
          </a:p>
          <a:p>
            <a:pPr marL="228600" lvl="0" indent="-228600" algn="l" rtl="0">
              <a:lnSpc>
                <a:spcPct val="100000"/>
              </a:lnSpc>
              <a:spcBef>
                <a:spcPts val="1000"/>
              </a:spcBef>
              <a:spcAft>
                <a:spcPts val="0"/>
              </a:spcAft>
              <a:buSzPts val="1550"/>
              <a:buFont typeface="Gill Sans"/>
              <a:buChar char="-"/>
            </a:pPr>
            <a:r>
              <a:rPr lang="ru-RU" sz="1550"/>
              <a:t>В т.н. Headline добавете индустрия и локация</a:t>
            </a:r>
            <a:endParaRPr/>
          </a:p>
          <a:p>
            <a:pPr marL="228600" lvl="0" indent="-228600" algn="l" rtl="0">
              <a:lnSpc>
                <a:spcPct val="100000"/>
              </a:lnSpc>
              <a:spcBef>
                <a:spcPts val="1000"/>
              </a:spcBef>
              <a:spcAft>
                <a:spcPts val="0"/>
              </a:spcAft>
              <a:buSzPts val="1550"/>
              <a:buFont typeface="Gill Sans"/>
              <a:buChar char="-"/>
            </a:pPr>
            <a:r>
              <a:rPr lang="ru-RU" sz="1550"/>
              <a:t>Добавете summary, напр. опишете вашите комуникационни умения</a:t>
            </a:r>
            <a:endParaRPr/>
          </a:p>
          <a:p>
            <a:pPr marL="228600" lvl="0" indent="-228600" algn="l" rtl="0">
              <a:lnSpc>
                <a:spcPct val="100000"/>
              </a:lnSpc>
              <a:spcBef>
                <a:spcPts val="1000"/>
              </a:spcBef>
              <a:spcAft>
                <a:spcPts val="0"/>
              </a:spcAft>
              <a:buSzPts val="1550"/>
              <a:buFont typeface="Gill Sans"/>
              <a:buChar char="-"/>
            </a:pPr>
            <a:r>
              <a:rPr lang="ru-RU" sz="1550"/>
              <a:t>Задължително включете данни за вашето образование и области, в които имате експертни познания</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3"/>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КОМУНИКАЦИЯ В LINKEDIN</a:t>
            </a:r>
            <a:endParaRPr/>
          </a:p>
        </p:txBody>
      </p:sp>
      <p:sp>
        <p:nvSpPr>
          <p:cNvPr id="178" name="Google Shape;178;p13"/>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1850"/>
              <a:buChar char="•"/>
            </a:pPr>
            <a:r>
              <a:rPr lang="ru-RU" sz="1850"/>
              <a:t>Започнете да създавате вашата мрежа от контакти</a:t>
            </a:r>
            <a:endParaRPr/>
          </a:p>
          <a:p>
            <a:pPr marL="228600" lvl="0" indent="-228600" algn="l" rtl="0">
              <a:lnSpc>
                <a:spcPct val="110000"/>
              </a:lnSpc>
              <a:spcBef>
                <a:spcPts val="1000"/>
              </a:spcBef>
              <a:spcAft>
                <a:spcPts val="0"/>
              </a:spcAft>
              <a:buSzPts val="1850"/>
              <a:buChar char="•"/>
            </a:pPr>
            <a:r>
              <a:rPr lang="ru-RU" sz="1850"/>
              <a:t>За да поканите някой в мрежата си, той/тя трябва да има профил в системата или да създаде такъв</a:t>
            </a:r>
            <a:endParaRPr/>
          </a:p>
          <a:p>
            <a:pPr marL="228600" lvl="0" indent="-228600" algn="l" rtl="0">
              <a:lnSpc>
                <a:spcPct val="110000"/>
              </a:lnSpc>
              <a:spcBef>
                <a:spcPts val="1000"/>
              </a:spcBef>
              <a:spcAft>
                <a:spcPts val="0"/>
              </a:spcAft>
              <a:buSzPts val="1850"/>
              <a:buChar char="•"/>
            </a:pPr>
            <a:r>
              <a:rPr lang="ru-RU" sz="1850"/>
              <a:t>Давайте добавена стойност и градете присъствие и имидж пред останалите потребители – споделяйте професионални новини, които ви интересуват</a:t>
            </a:r>
            <a:endParaRPr/>
          </a:p>
          <a:p>
            <a:pPr marL="228600" lvl="0" indent="-228600" algn="l" rtl="0">
              <a:lnSpc>
                <a:spcPct val="110000"/>
              </a:lnSpc>
              <a:spcBef>
                <a:spcPts val="1000"/>
              </a:spcBef>
              <a:spcAft>
                <a:spcPts val="0"/>
              </a:spcAft>
              <a:buSzPts val="1850"/>
              <a:buChar char="•"/>
            </a:pPr>
            <a:r>
              <a:rPr lang="ru-RU" sz="1850"/>
              <a:t>Участвайте в дискусии и в различни комуникационни групи, за да разширите мрежата си от контакти</a:t>
            </a:r>
            <a:endParaRPr/>
          </a:p>
          <a:p>
            <a:pPr marL="228600" lvl="0" indent="-228600" algn="l" rtl="0">
              <a:lnSpc>
                <a:spcPct val="110000"/>
              </a:lnSpc>
              <a:spcBef>
                <a:spcPts val="1000"/>
              </a:spcBef>
              <a:spcAft>
                <a:spcPts val="0"/>
              </a:spcAft>
              <a:buSzPts val="1850"/>
              <a:buChar char="•"/>
            </a:pPr>
            <a:r>
              <a:rPr lang="ru-RU" sz="1850"/>
              <a:t>Създавайте уникално съдържание – напишете блог, качете ваша презентация или визия, която сте създали, за да подчертаете уникалния си авторски подход</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4"/>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КОМУНИКАЦИЯ В LINKEDIN</a:t>
            </a:r>
            <a:endParaRPr/>
          </a:p>
        </p:txBody>
      </p:sp>
      <p:sp>
        <p:nvSpPr>
          <p:cNvPr id="184" name="Google Shape;184;p14"/>
          <p:cNvSpPr txBox="1">
            <a:spLocks noGrp="1"/>
          </p:cNvSpPr>
          <p:nvPr>
            <p:ph type="body" idx="1"/>
          </p:nvPr>
        </p:nvSpPr>
        <p:spPr>
          <a:xfrm>
            <a:off x="1451579" y="2015732"/>
            <a:ext cx="9603275" cy="3913120"/>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ru-RU"/>
              <a:t>Използвайте мрежата, за да намерите кариерна релизация – дава възможност за търсене, както на кандидати, така и на свободни позиции за стажове и за работа</a:t>
            </a:r>
            <a:endParaRPr/>
          </a:p>
          <a:p>
            <a:pPr marL="228600" lvl="0" indent="-228600" algn="l" rtl="0">
              <a:lnSpc>
                <a:spcPct val="120000"/>
              </a:lnSpc>
              <a:spcBef>
                <a:spcPts val="1000"/>
              </a:spcBef>
              <a:spcAft>
                <a:spcPts val="0"/>
              </a:spcAft>
              <a:buSzPts val="2000"/>
              <a:buChar char="•"/>
            </a:pPr>
            <a:r>
              <a:rPr lang="ru-RU"/>
              <a:t>Може да търсите по много различни критерии: локация, компания, индустрия, език, учебно заведение и т.н.</a:t>
            </a:r>
            <a:endParaRPr/>
          </a:p>
          <a:p>
            <a:pPr marL="228600" lvl="0" indent="-228600" algn="l" rtl="0">
              <a:lnSpc>
                <a:spcPct val="120000"/>
              </a:lnSpc>
              <a:spcBef>
                <a:spcPts val="1000"/>
              </a:spcBef>
              <a:spcAft>
                <a:spcPts val="0"/>
              </a:spcAft>
              <a:buSzPts val="2000"/>
              <a:buChar char="•"/>
            </a:pPr>
            <a:r>
              <a:rPr lang="ru-RU"/>
              <a:t>Използвайте мрежата, за да научите повече за организацията, от която се интересувате и тези, които работят за нея</a:t>
            </a:r>
            <a:endParaRPr/>
          </a:p>
          <a:p>
            <a:pPr marL="228600" lvl="0" indent="-228600" algn="l" rtl="0">
              <a:lnSpc>
                <a:spcPct val="120000"/>
              </a:lnSpc>
              <a:spcBef>
                <a:spcPts val="1000"/>
              </a:spcBef>
              <a:spcAft>
                <a:spcPts val="0"/>
              </a:spcAft>
              <a:buSzPts val="2000"/>
              <a:buChar char="•"/>
            </a:pPr>
            <a:r>
              <a:rPr lang="ru-RU"/>
              <a:t>Спазвайте професионален етикет – успехът е свързан с изграждането и запазването на добра репутация. Не споделяйте информация и снимки, които не са релевантни на смисъла на канала, както и на неговата аудитория.</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КОМУНИКАЦИЯ В LINKEDIN</a:t>
            </a:r>
            <a:endParaRPr/>
          </a:p>
        </p:txBody>
      </p:sp>
      <p:pic>
        <p:nvPicPr>
          <p:cNvPr id="190" name="Google Shape;190;p15">
            <a:hlinkClick r:id="rId3"/>
          </p:cNvPr>
          <p:cNvPicPr preferRelativeResize="0"/>
          <p:nvPr/>
        </p:nvPicPr>
        <p:blipFill rotWithShape="1">
          <a:blip r:embed="rId4">
            <a:alphaModFix/>
          </a:blip>
          <a:srcRect/>
          <a:stretch/>
        </p:blipFill>
        <p:spPr>
          <a:xfrm>
            <a:off x="2663687" y="2066951"/>
            <a:ext cx="7446272" cy="43168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6"/>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КОМУНИКАЦИЯ В TWITTER</a:t>
            </a:r>
            <a:endParaRPr/>
          </a:p>
        </p:txBody>
      </p:sp>
      <p:sp>
        <p:nvSpPr>
          <p:cNvPr id="196" name="Google Shape;196;p16"/>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ru-RU"/>
              <a:t>Текстът носи физическа и информационна достоверност на източника, въпреки че визуалното (снимката, видеото) има документален характер. Хипервръзката към видео/снимка/друга медия онлайн дооформя убеждаващия контекст.</a:t>
            </a:r>
            <a:endParaRPr/>
          </a:p>
          <a:p>
            <a:pPr marL="228600" lvl="0" indent="-228600" algn="l" rtl="0">
              <a:lnSpc>
                <a:spcPct val="120000"/>
              </a:lnSpc>
              <a:spcBef>
                <a:spcPts val="1000"/>
              </a:spcBef>
              <a:spcAft>
                <a:spcPts val="0"/>
              </a:spcAft>
              <a:buSzPts val="2000"/>
              <a:buChar char="•"/>
            </a:pPr>
            <a:r>
              <a:rPr lang="ru-RU"/>
              <a:t>Текстът в социалните медии е убедителен, защото за все по-значима част от аудиторията той се превръща в пръв и предпочитан източник на информация;</a:t>
            </a:r>
            <a:endParaRPr/>
          </a:p>
          <a:p>
            <a:pPr marL="228600" lvl="0" indent="-228600" algn="l" rtl="0">
              <a:lnSpc>
                <a:spcPct val="120000"/>
              </a:lnSpc>
              <a:spcBef>
                <a:spcPts val="1000"/>
              </a:spcBef>
              <a:spcAft>
                <a:spcPts val="0"/>
              </a:spcAft>
              <a:buSzPts val="2000"/>
              <a:buChar char="•"/>
            </a:pPr>
            <a:r>
              <a:rPr lang="ru-RU"/>
              <a:t>Социалните медии са удобна, но не </a:t>
            </a:r>
            <a:r>
              <a:rPr lang="ru-RU" i="1"/>
              <a:t>изключваща </a:t>
            </a:r>
            <a:r>
              <a:rPr lang="ru-RU"/>
              <a:t>другите форми на социален диалог, дискусии и дебат среда. Езикът и текстът като форми за реализацията им са абсолютно незаменими и в мрежата.</a:t>
            </a:r>
            <a:endParaRPr/>
          </a:p>
          <a:p>
            <a:pPr marL="228600" lvl="0" indent="-101600" algn="l" rtl="0">
              <a:lnSpc>
                <a:spcPct val="120000"/>
              </a:lnSpc>
              <a:spcBef>
                <a:spcPts val="1000"/>
              </a:spcBef>
              <a:spcAft>
                <a:spcPts val="0"/>
              </a:spcAft>
              <a:buSzPts val="20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7"/>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КОМУНИКАЦИЯ В TWITTER</a:t>
            </a:r>
            <a:endParaRPr/>
          </a:p>
        </p:txBody>
      </p:sp>
      <p:sp>
        <p:nvSpPr>
          <p:cNvPr id="202" name="Google Shape;202;p17"/>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1700"/>
              <a:buChar char="•"/>
            </a:pPr>
            <a:r>
              <a:rPr lang="ru-RU" sz="1700"/>
              <a:t>Използвайте ключови думи. За да привлечете конкретна аудитория, включете откриваеми ключови думи с връзки към изключително ценно съдържание в своите Tweets</a:t>
            </a:r>
            <a:endParaRPr/>
          </a:p>
          <a:p>
            <a:pPr marL="228600" lvl="0" indent="-228600" algn="l" rtl="0">
              <a:lnSpc>
                <a:spcPct val="110000"/>
              </a:lnSpc>
              <a:spcBef>
                <a:spcPts val="1000"/>
              </a:spcBef>
              <a:spcAft>
                <a:spcPts val="0"/>
              </a:spcAft>
              <a:buSzPts val="1700"/>
              <a:buChar char="•"/>
            </a:pPr>
            <a:r>
              <a:rPr lang="ru-RU" sz="1700"/>
              <a:t>Инфлуенсъри </a:t>
            </a:r>
            <a:endParaRPr/>
          </a:p>
          <a:p>
            <a:pPr marL="228600" lvl="0" indent="-228600" algn="l" rtl="0">
              <a:lnSpc>
                <a:spcPct val="110000"/>
              </a:lnSpc>
              <a:spcBef>
                <a:spcPts val="1000"/>
              </a:spcBef>
              <a:spcAft>
                <a:spcPts val="0"/>
              </a:spcAft>
              <a:buSzPts val="1700"/>
              <a:buChar char="•"/>
            </a:pPr>
            <a:r>
              <a:rPr lang="ru-RU" sz="1700"/>
              <a:t>Използвайте хаштагове</a:t>
            </a:r>
            <a:endParaRPr sz="1700"/>
          </a:p>
          <a:p>
            <a:pPr marL="228600" lvl="0" indent="-228600" algn="l" rtl="0">
              <a:lnSpc>
                <a:spcPct val="110000"/>
              </a:lnSpc>
              <a:spcBef>
                <a:spcPts val="1000"/>
              </a:spcBef>
              <a:spcAft>
                <a:spcPts val="0"/>
              </a:spcAft>
              <a:buSzPts val="1700"/>
              <a:buChar char="•"/>
            </a:pPr>
            <a:r>
              <a:rPr lang="ru-RU" sz="1700"/>
              <a:t>Използвайте график</a:t>
            </a:r>
            <a:endParaRPr sz="1700"/>
          </a:p>
          <a:p>
            <a:pPr marL="228600" lvl="0" indent="-228600" algn="l" rtl="0">
              <a:lnSpc>
                <a:spcPct val="110000"/>
              </a:lnSpc>
              <a:spcBef>
                <a:spcPts val="1000"/>
              </a:spcBef>
              <a:spcAft>
                <a:spcPts val="0"/>
              </a:spcAft>
              <a:buSzPts val="1700"/>
              <a:buChar char="•"/>
            </a:pPr>
            <a:r>
              <a:rPr lang="ru-RU" sz="1700"/>
              <a:t>Насърчаване на ангажираността</a:t>
            </a:r>
            <a:endParaRPr sz="1700"/>
          </a:p>
          <a:p>
            <a:pPr marL="228600" lvl="0" indent="-228600" algn="l" rtl="0">
              <a:lnSpc>
                <a:spcPct val="110000"/>
              </a:lnSpc>
              <a:spcBef>
                <a:spcPts val="1000"/>
              </a:spcBef>
              <a:spcAft>
                <a:spcPts val="0"/>
              </a:spcAft>
              <a:buSzPts val="1700"/>
              <a:buChar char="•"/>
            </a:pPr>
            <a:r>
              <a:rPr lang="ru-RU" sz="1700"/>
              <a:t>Създаване на списъци</a:t>
            </a:r>
            <a:endParaRPr sz="1700"/>
          </a:p>
          <a:p>
            <a:pPr marL="228600" lvl="0" indent="-228600" algn="l" rtl="0">
              <a:lnSpc>
                <a:spcPct val="110000"/>
              </a:lnSpc>
              <a:spcBef>
                <a:spcPts val="1000"/>
              </a:spcBef>
              <a:spcAft>
                <a:spcPts val="0"/>
              </a:spcAft>
              <a:buSzPts val="1700"/>
              <a:buChar char="•"/>
            </a:pPr>
            <a:r>
              <a:rPr lang="ru-RU" sz="1700"/>
              <a:t>Оптимизирайте потребителския си профил.</a:t>
            </a:r>
            <a:endParaRPr/>
          </a:p>
          <a:p>
            <a:pPr marL="228600" lvl="0" indent="-120650" algn="l" rtl="0">
              <a:lnSpc>
                <a:spcPct val="110000"/>
              </a:lnSpc>
              <a:spcBef>
                <a:spcPts val="1000"/>
              </a:spcBef>
              <a:spcAft>
                <a:spcPts val="0"/>
              </a:spcAft>
              <a:buSzPts val="1700"/>
              <a:buNone/>
            </a:pPr>
            <a:endParaRPr sz="17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8"/>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ПЛАТФОРМИ ЗА СЪЗДАВАНЕ НА БЛОГОВЕ</a:t>
            </a:r>
            <a:endParaRPr/>
          </a:p>
        </p:txBody>
      </p:sp>
      <p:sp>
        <p:nvSpPr>
          <p:cNvPr id="208" name="Google Shape;208;p18"/>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850"/>
              <a:buChar char="•"/>
            </a:pPr>
            <a:r>
              <a:rPr lang="ru-RU" sz="1850"/>
              <a:t>WordPress.com</a:t>
            </a:r>
            <a:endParaRPr/>
          </a:p>
          <a:p>
            <a:pPr marL="228600" lvl="0" indent="-228600" algn="l" rtl="0">
              <a:lnSpc>
                <a:spcPct val="100000"/>
              </a:lnSpc>
              <a:spcBef>
                <a:spcPts val="1000"/>
              </a:spcBef>
              <a:spcAft>
                <a:spcPts val="0"/>
              </a:spcAft>
              <a:buSzPts val="1850"/>
              <a:buChar char="•"/>
            </a:pPr>
            <a:r>
              <a:rPr lang="ru-RU" sz="1850"/>
              <a:t>Medium</a:t>
            </a:r>
            <a:endParaRPr/>
          </a:p>
          <a:p>
            <a:pPr marL="228600" lvl="0" indent="-228600" algn="l" rtl="0">
              <a:lnSpc>
                <a:spcPct val="100000"/>
              </a:lnSpc>
              <a:spcBef>
                <a:spcPts val="1000"/>
              </a:spcBef>
              <a:spcAft>
                <a:spcPts val="0"/>
              </a:spcAft>
              <a:buSzPts val="1850"/>
              <a:buChar char="•"/>
            </a:pPr>
            <a:r>
              <a:rPr lang="ru-RU" sz="1850"/>
              <a:t>Ghost</a:t>
            </a:r>
            <a:endParaRPr/>
          </a:p>
          <a:p>
            <a:pPr marL="228600" lvl="0" indent="-228600" algn="l" rtl="0">
              <a:lnSpc>
                <a:spcPct val="100000"/>
              </a:lnSpc>
              <a:spcBef>
                <a:spcPts val="1000"/>
              </a:spcBef>
              <a:spcAft>
                <a:spcPts val="0"/>
              </a:spcAft>
              <a:buSzPts val="1850"/>
              <a:buChar char="•"/>
            </a:pPr>
            <a:r>
              <a:rPr lang="ru-RU" sz="1850"/>
              <a:t>Squarespace</a:t>
            </a:r>
            <a:endParaRPr/>
          </a:p>
          <a:p>
            <a:pPr marL="228600" lvl="0" indent="-228600" algn="l" rtl="0">
              <a:lnSpc>
                <a:spcPct val="100000"/>
              </a:lnSpc>
              <a:spcBef>
                <a:spcPts val="1000"/>
              </a:spcBef>
              <a:spcAft>
                <a:spcPts val="0"/>
              </a:spcAft>
              <a:buSzPts val="1850"/>
              <a:buChar char="•"/>
            </a:pPr>
            <a:r>
              <a:rPr lang="ru-RU" sz="1850"/>
              <a:t>Wix</a:t>
            </a:r>
            <a:endParaRPr sz="1850"/>
          </a:p>
          <a:p>
            <a:pPr marL="228600" lvl="0" indent="-228600" algn="l" rtl="0">
              <a:lnSpc>
                <a:spcPct val="100000"/>
              </a:lnSpc>
              <a:spcBef>
                <a:spcPts val="1000"/>
              </a:spcBef>
              <a:spcAft>
                <a:spcPts val="0"/>
              </a:spcAft>
              <a:buSzPts val="1850"/>
              <a:buChar char="•"/>
            </a:pPr>
            <a:r>
              <a:rPr lang="ru-RU" sz="1850"/>
              <a:t>Weebly</a:t>
            </a:r>
            <a:endParaRPr/>
          </a:p>
          <a:p>
            <a:pPr marL="228600" lvl="0" indent="-228600" algn="l" rtl="0">
              <a:lnSpc>
                <a:spcPct val="100000"/>
              </a:lnSpc>
              <a:spcBef>
                <a:spcPts val="1000"/>
              </a:spcBef>
              <a:spcAft>
                <a:spcPts val="0"/>
              </a:spcAft>
              <a:buSzPts val="1850"/>
              <a:buChar char="•"/>
            </a:pPr>
            <a:r>
              <a:rPr lang="ru-RU" sz="1850"/>
              <a:t>Blogger. This free blog hosting service has been around for a long time</a:t>
            </a:r>
            <a:endParaRPr/>
          </a:p>
          <a:p>
            <a:pPr marL="228600" lvl="0" indent="-228600" algn="l" rtl="0">
              <a:lnSpc>
                <a:spcPct val="100000"/>
              </a:lnSpc>
              <a:spcBef>
                <a:spcPts val="1000"/>
              </a:spcBef>
              <a:spcAft>
                <a:spcPts val="0"/>
              </a:spcAft>
              <a:buSzPts val="1850"/>
              <a:buChar char="•"/>
            </a:pPr>
            <a:r>
              <a:rPr lang="ru-RU" sz="1850"/>
              <a:t>Tumblr. Finally, among the best blog sites is Tumblr</a:t>
            </a:r>
            <a:endParaRPr/>
          </a:p>
          <a:p>
            <a:pPr marL="228600" lvl="0" indent="-111125" algn="l" rtl="0">
              <a:lnSpc>
                <a:spcPct val="100000"/>
              </a:lnSpc>
              <a:spcBef>
                <a:spcPts val="1000"/>
              </a:spcBef>
              <a:spcAft>
                <a:spcPts val="0"/>
              </a:spcAft>
              <a:buSzPts val="1850"/>
              <a:buNone/>
            </a:pPr>
            <a:endParaRPr sz="185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9"/>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SOCIAL MEDIA DOS AND DONTS</a:t>
            </a:r>
            <a:endParaRPr/>
          </a:p>
        </p:txBody>
      </p:sp>
      <p:sp>
        <p:nvSpPr>
          <p:cNvPr id="214" name="Google Shape;214;p19"/>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ru-RU"/>
              <a:t>Когато използвате социалните медии за бизнес цели: </a:t>
            </a:r>
            <a:endParaRPr/>
          </a:p>
          <a:p>
            <a:pPr marL="457200" lvl="0" indent="-457200" algn="l" rtl="0">
              <a:lnSpc>
                <a:spcPct val="120000"/>
              </a:lnSpc>
              <a:spcBef>
                <a:spcPts val="1000"/>
              </a:spcBef>
              <a:spcAft>
                <a:spcPts val="0"/>
              </a:spcAft>
              <a:buSzPts val="2000"/>
              <a:buAutoNum type="arabicPeriod"/>
            </a:pPr>
            <a:r>
              <a:rPr lang="ru-RU"/>
              <a:t>Вие представлявате бранда, за който работите</a:t>
            </a:r>
            <a:endParaRPr/>
          </a:p>
          <a:p>
            <a:pPr marL="457200" lvl="0" indent="-457200" algn="l" rtl="0">
              <a:lnSpc>
                <a:spcPct val="120000"/>
              </a:lnSpc>
              <a:spcBef>
                <a:spcPts val="1000"/>
              </a:spcBef>
              <a:spcAft>
                <a:spcPts val="0"/>
              </a:spcAft>
              <a:buSzPts val="2000"/>
              <a:buAutoNum type="arabicPeriod"/>
            </a:pPr>
            <a:r>
              <a:rPr lang="ru-RU"/>
              <a:t>Как действате във виртуалното пространство се отразява не само на вас, но и на компанията, за която работите</a:t>
            </a:r>
            <a:endParaRPr/>
          </a:p>
          <a:p>
            <a:pPr marL="0" lvl="0" indent="0" algn="l" rtl="0">
              <a:lnSpc>
                <a:spcPct val="120000"/>
              </a:lnSpc>
              <a:spcBef>
                <a:spcPts val="1000"/>
              </a:spcBef>
              <a:spcAft>
                <a:spcPts val="0"/>
              </a:spcAft>
              <a:buSzPts val="2000"/>
              <a:buNone/>
            </a:pPr>
            <a:r>
              <a:rPr lang="ru-RU"/>
              <a:t>Когато използвате социалните медии на високо ниво от гледна точка канала на комуникация и аудиторията, която достигате</a:t>
            </a:r>
            <a:endParaRPr/>
          </a:p>
          <a:p>
            <a:pPr marL="457200" lvl="0" indent="-457200" algn="l" rtl="0">
              <a:lnSpc>
                <a:spcPct val="120000"/>
              </a:lnSpc>
              <a:spcBef>
                <a:spcPts val="1000"/>
              </a:spcBef>
              <a:spcAft>
                <a:spcPts val="0"/>
              </a:spcAft>
              <a:buSzPts val="2000"/>
              <a:buAutoNum type="arabicPeriod"/>
            </a:pPr>
            <a:r>
              <a:rPr lang="ru-RU"/>
              <a:t>Може да има далеч по-дълготраен ефект</a:t>
            </a:r>
            <a:endParaRPr/>
          </a:p>
          <a:p>
            <a:pPr marL="0" lvl="0" indent="0" algn="l" rtl="0">
              <a:lnSpc>
                <a:spcPct val="120000"/>
              </a:lnSpc>
              <a:spcBef>
                <a:spcPts val="1000"/>
              </a:spcBef>
              <a:spcAft>
                <a:spcPts val="0"/>
              </a:spcAft>
              <a:buSzPts val="2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ДЕФИНИЦИЯ ЗА КОМУНИКАЦИЯ (1)</a:t>
            </a:r>
            <a:endParaRPr/>
          </a:p>
        </p:txBody>
      </p:sp>
      <p:sp>
        <p:nvSpPr>
          <p:cNvPr id="111" name="Google Shape;111;p2"/>
          <p:cNvSpPr txBox="1">
            <a:spLocks noGrp="1"/>
          </p:cNvSpPr>
          <p:nvPr>
            <p:ph type="body" idx="1"/>
          </p:nvPr>
        </p:nvSpPr>
        <p:spPr>
          <a:xfrm>
            <a:off x="1451579" y="2015732"/>
            <a:ext cx="9603275" cy="3539494"/>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SzPts val="1850"/>
              <a:buChar char="•"/>
            </a:pPr>
            <a:r>
              <a:rPr lang="ru-RU" sz="1850"/>
              <a:t>Съществуват две представителни дефиниции за същността на комуникацията. </a:t>
            </a:r>
            <a:endParaRPr/>
          </a:p>
          <a:p>
            <a:pPr marL="457200" lvl="0" indent="-457200" algn="l" rtl="0">
              <a:lnSpc>
                <a:spcPct val="110000"/>
              </a:lnSpc>
              <a:spcBef>
                <a:spcPts val="1000"/>
              </a:spcBef>
              <a:spcAft>
                <a:spcPts val="0"/>
              </a:spcAft>
              <a:buSzPts val="1850"/>
              <a:buFont typeface="Gill Sans"/>
              <a:buAutoNum type="arabicPeriod"/>
            </a:pPr>
            <a:r>
              <a:rPr lang="ru-RU" sz="1850"/>
              <a:t>Според Оксфордския английски речник комуникацията представлява “съобщаване, предаване или размяна на идеи, познания и др., било то устно, писмено или със звуци”. Втората дефиниция е дадена в Колумбийската енциклопедия и гласи, че “комуникацията е пренасяне на мисли и съобщения за разлика от транспортиране на стоки и лица”, като “основните и форми са чрез знаци и звуци”.</a:t>
            </a:r>
            <a:endParaRPr/>
          </a:p>
          <a:p>
            <a:pPr marL="457200" lvl="0" indent="-457200" algn="l" rtl="0">
              <a:lnSpc>
                <a:spcPct val="110000"/>
              </a:lnSpc>
              <a:spcBef>
                <a:spcPts val="1000"/>
              </a:spcBef>
              <a:spcAft>
                <a:spcPts val="0"/>
              </a:spcAft>
              <a:buSzPts val="1850"/>
              <a:buFont typeface="Gill Sans"/>
              <a:buAutoNum type="arabicPeriod"/>
            </a:pPr>
            <a:r>
              <a:rPr lang="ru-RU" sz="1850"/>
              <a:t>Понятието “комуникация” в по-широк смисъл включва в себе си всички процедури, чрез които един ум въздейства върху друг. Това са изговорна и писмена реч, музика, изобразително изкуство, балет, театър, кино и др., т.е. цялото човешко поведение.</a:t>
            </a:r>
            <a:br>
              <a:rPr lang="ru-RU" sz="1850"/>
            </a:br>
            <a:endParaRPr sz="185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0"/>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SOCIAL MEDIA DOS AND DONTS</a:t>
            </a:r>
            <a:endParaRPr/>
          </a:p>
        </p:txBody>
      </p:sp>
      <p:sp>
        <p:nvSpPr>
          <p:cNvPr id="220" name="Google Shape;220;p20"/>
          <p:cNvSpPr txBox="1">
            <a:spLocks noGrp="1"/>
          </p:cNvSpPr>
          <p:nvPr>
            <p:ph type="body" idx="1"/>
          </p:nvPr>
        </p:nvSpPr>
        <p:spPr>
          <a:xfrm>
            <a:off x="1451579" y="2015732"/>
            <a:ext cx="9603275" cy="3450613"/>
          </a:xfrm>
          <a:prstGeom prst="rect">
            <a:avLst/>
          </a:prstGeom>
          <a:noFill/>
          <a:ln>
            <a:noFill/>
          </a:ln>
        </p:spPr>
        <p:txBody>
          <a:bodyPr spcFirstLastPara="1" wrap="square" lIns="91425" tIns="45700" rIns="91425" bIns="45700" anchor="t" anchorCtr="0">
            <a:normAutofit/>
          </a:bodyPr>
          <a:lstStyle/>
          <a:p>
            <a:pPr marL="228600" lvl="0" indent="-228600" algn="l" rtl="0">
              <a:lnSpc>
                <a:spcPct val="120000"/>
              </a:lnSpc>
              <a:spcBef>
                <a:spcPts val="0"/>
              </a:spcBef>
              <a:spcAft>
                <a:spcPts val="0"/>
              </a:spcAft>
              <a:buSzPts val="2000"/>
              <a:buChar char="•"/>
            </a:pPr>
            <a:r>
              <a:rPr lang="ru-RU"/>
              <a:t>Убедете се, че социалната медия се използва по подходящ начин за: </a:t>
            </a:r>
            <a:endParaRPr/>
          </a:p>
          <a:p>
            <a:pPr marL="457200" lvl="0" indent="-457200" algn="l" rtl="0">
              <a:lnSpc>
                <a:spcPct val="120000"/>
              </a:lnSpc>
              <a:spcBef>
                <a:spcPts val="1000"/>
              </a:spcBef>
              <a:spcAft>
                <a:spcPts val="0"/>
              </a:spcAft>
              <a:buSzPts val="2000"/>
              <a:buAutoNum type="arabicPeriod"/>
            </a:pPr>
            <a:r>
              <a:rPr lang="ru-RU"/>
              <a:t>Консистентно онлайн присъствие</a:t>
            </a:r>
            <a:endParaRPr/>
          </a:p>
          <a:p>
            <a:pPr marL="457200" lvl="0" indent="-457200" algn="l" rtl="0">
              <a:lnSpc>
                <a:spcPct val="120000"/>
              </a:lnSpc>
              <a:spcBef>
                <a:spcPts val="1000"/>
              </a:spcBef>
              <a:spcAft>
                <a:spcPts val="0"/>
              </a:spcAft>
              <a:buSzPts val="2000"/>
              <a:buAutoNum type="arabicPeriod"/>
            </a:pPr>
            <a:r>
              <a:rPr lang="ru-RU"/>
              <a:t>Риск мениджмънт</a:t>
            </a:r>
            <a:endParaRPr/>
          </a:p>
          <a:p>
            <a:pPr marL="457200" lvl="0" indent="-457200" algn="l" rtl="0">
              <a:lnSpc>
                <a:spcPct val="120000"/>
              </a:lnSpc>
              <a:spcBef>
                <a:spcPts val="1000"/>
              </a:spcBef>
              <a:spcAft>
                <a:spcPts val="0"/>
              </a:spcAft>
              <a:buSzPts val="2000"/>
              <a:buAutoNum type="arabicPeriod"/>
            </a:pPr>
            <a:r>
              <a:rPr lang="ru-RU"/>
              <a:t>Комуникация със служителите</a:t>
            </a:r>
            <a:endParaRPr/>
          </a:p>
          <a:p>
            <a:pPr marL="457200" lvl="0" indent="-457200" algn="l" rtl="0">
              <a:lnSpc>
                <a:spcPct val="120000"/>
              </a:lnSpc>
              <a:spcBef>
                <a:spcPts val="1000"/>
              </a:spcBef>
              <a:spcAft>
                <a:spcPts val="0"/>
              </a:spcAft>
              <a:buSzPts val="2000"/>
              <a:buAutoNum type="arabicPeriod"/>
            </a:pPr>
            <a:r>
              <a:rPr lang="ru-RU"/>
              <a:t>Създаване на бизнес възможности</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1"/>
          <p:cNvSpPr txBox="1">
            <a:spLocks noGrp="1"/>
          </p:cNvSpPr>
          <p:nvPr>
            <p:ph type="title"/>
          </p:nvPr>
        </p:nvSpPr>
        <p:spPr>
          <a:xfrm>
            <a:off x="1447191" y="804163"/>
            <a:ext cx="9607661" cy="10563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„ЗА“ И „ПРОТИВ“ СОЦИАЛНИЯ ВИ ПРОФИЛ СПРЯМО СЛУЖЕБНО ПОЛОЖЕНИЕ</a:t>
            </a:r>
            <a:endParaRPr/>
          </a:p>
        </p:txBody>
      </p:sp>
      <p:sp>
        <p:nvSpPr>
          <p:cNvPr id="226" name="Google Shape;226;p21"/>
          <p:cNvSpPr txBox="1">
            <a:spLocks noGrp="1"/>
          </p:cNvSpPr>
          <p:nvPr>
            <p:ph type="body" idx="1"/>
          </p:nvPr>
        </p:nvSpPr>
        <p:spPr>
          <a:xfrm>
            <a:off x="1447191" y="1860482"/>
            <a:ext cx="4645152" cy="42302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200"/>
              <a:buNone/>
            </a:pPr>
            <a:r>
              <a:rPr lang="ru-RU"/>
              <a:t>DO</a:t>
            </a:r>
            <a:endParaRPr/>
          </a:p>
        </p:txBody>
      </p:sp>
      <p:sp>
        <p:nvSpPr>
          <p:cNvPr id="227" name="Google Shape;227;p21"/>
          <p:cNvSpPr txBox="1">
            <a:spLocks noGrp="1"/>
          </p:cNvSpPr>
          <p:nvPr>
            <p:ph type="body" idx="2"/>
          </p:nvPr>
        </p:nvSpPr>
        <p:spPr>
          <a:xfrm>
            <a:off x="1447191" y="2283508"/>
            <a:ext cx="4645152" cy="3822375"/>
          </a:xfrm>
          <a:prstGeom prst="rect">
            <a:avLst/>
          </a:prstGeom>
          <a:solidFill>
            <a:srgbClr val="92D050">
              <a:alpha val="66666"/>
            </a:srgbClr>
          </a:solid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SzPts val="1400"/>
              <a:buAutoNum type="arabicPeriod"/>
            </a:pPr>
            <a:r>
              <a:rPr lang="ru-RU" sz="1400"/>
              <a:t>Идентифицирайте се</a:t>
            </a:r>
            <a:endParaRPr/>
          </a:p>
          <a:p>
            <a:pPr marL="457200" lvl="0" indent="-457200" algn="l" rtl="0">
              <a:lnSpc>
                <a:spcPct val="100000"/>
              </a:lnSpc>
              <a:spcBef>
                <a:spcPts val="1000"/>
              </a:spcBef>
              <a:spcAft>
                <a:spcPts val="0"/>
              </a:spcAft>
              <a:buSzPts val="1400"/>
              <a:buAutoNum type="arabicPeriod"/>
            </a:pPr>
            <a:r>
              <a:rPr lang="ru-RU" sz="1400"/>
              <a:t>Бъдете отговорни</a:t>
            </a:r>
            <a:endParaRPr/>
          </a:p>
          <a:p>
            <a:pPr marL="457200" lvl="0" indent="-457200" algn="l" rtl="0">
              <a:lnSpc>
                <a:spcPct val="100000"/>
              </a:lnSpc>
              <a:spcBef>
                <a:spcPts val="1000"/>
              </a:spcBef>
              <a:spcAft>
                <a:spcPts val="0"/>
              </a:spcAft>
              <a:buSzPts val="1400"/>
              <a:buAutoNum type="arabicPeriod"/>
            </a:pPr>
            <a:r>
              <a:rPr lang="ru-RU" sz="1400"/>
              <a:t>Бъдете фактологични и конткретни</a:t>
            </a:r>
            <a:endParaRPr sz="1400"/>
          </a:p>
          <a:p>
            <a:pPr marL="457200" lvl="0" indent="-457200" algn="l" rtl="0">
              <a:lnSpc>
                <a:spcPct val="100000"/>
              </a:lnSpc>
              <a:spcBef>
                <a:spcPts val="1000"/>
              </a:spcBef>
              <a:spcAft>
                <a:spcPts val="0"/>
              </a:spcAft>
              <a:buSzPts val="1400"/>
              <a:buAutoNum type="arabicPeriod"/>
            </a:pPr>
            <a:r>
              <a:rPr lang="ru-RU" sz="1400"/>
              <a:t>Честност</a:t>
            </a:r>
            <a:endParaRPr/>
          </a:p>
          <a:p>
            <a:pPr marL="457200" lvl="0" indent="-457200" algn="l" rtl="0">
              <a:lnSpc>
                <a:spcPct val="100000"/>
              </a:lnSpc>
              <a:spcBef>
                <a:spcPts val="1000"/>
              </a:spcBef>
              <a:spcAft>
                <a:spcPts val="0"/>
              </a:spcAft>
              <a:buSzPts val="1400"/>
              <a:buAutoNum type="arabicPeriod"/>
            </a:pPr>
            <a:r>
              <a:rPr lang="ru-RU" sz="1400"/>
              <a:t>Имайте представа докъде ще достигне вашият пост</a:t>
            </a:r>
            <a:endParaRPr/>
          </a:p>
          <a:p>
            <a:pPr marL="457200" lvl="0" indent="-457200" algn="l" rtl="0">
              <a:lnSpc>
                <a:spcPct val="100000"/>
              </a:lnSpc>
              <a:spcBef>
                <a:spcPts val="1000"/>
              </a:spcBef>
              <a:spcAft>
                <a:spcPts val="0"/>
              </a:spcAft>
              <a:buSzPts val="1400"/>
              <a:buAutoNum type="arabicPeriod"/>
            </a:pPr>
            <a:r>
              <a:rPr lang="ru-RU" sz="1400"/>
              <a:t>Осъзнавайте, че информацията, която публикувате, не може да бъде напълно премахната от социалните мрежи, дори след изтриване</a:t>
            </a:r>
            <a:endParaRPr/>
          </a:p>
          <a:p>
            <a:pPr marL="457200" lvl="0" indent="-457200" algn="l" rtl="0">
              <a:lnSpc>
                <a:spcPct val="100000"/>
              </a:lnSpc>
              <a:spcBef>
                <a:spcPts val="1000"/>
              </a:spcBef>
              <a:spcAft>
                <a:spcPts val="0"/>
              </a:spcAft>
              <a:buSzPts val="1400"/>
              <a:buAutoNum type="arabicPeriod"/>
            </a:pPr>
            <a:r>
              <a:rPr lang="ru-RU" sz="1400"/>
              <a:t>Защитавайте репутацията на компанията</a:t>
            </a:r>
            <a:endParaRPr/>
          </a:p>
          <a:p>
            <a:pPr marL="457200" lvl="0" indent="-457200" algn="l" rtl="0">
              <a:lnSpc>
                <a:spcPct val="100000"/>
              </a:lnSpc>
              <a:spcBef>
                <a:spcPts val="1000"/>
              </a:spcBef>
              <a:spcAft>
                <a:spcPts val="0"/>
              </a:spcAft>
              <a:buSzPts val="1400"/>
              <a:buAutoNum type="arabicPeriod"/>
            </a:pPr>
            <a:r>
              <a:rPr lang="ru-RU" sz="1400"/>
              <a:t>Разграничавайте мнението от фактите</a:t>
            </a:r>
            <a:endParaRPr/>
          </a:p>
          <a:p>
            <a:pPr marL="457200" lvl="0" indent="-457200" algn="l" rtl="0">
              <a:lnSpc>
                <a:spcPct val="100000"/>
              </a:lnSpc>
              <a:spcBef>
                <a:spcPts val="1000"/>
              </a:spcBef>
              <a:spcAft>
                <a:spcPts val="0"/>
              </a:spcAft>
              <a:buSzPts val="1400"/>
              <a:buAutoNum type="arabicPeriod"/>
            </a:pPr>
            <a:r>
              <a:rPr lang="ru-RU" sz="1400"/>
              <a:t>Давайте добавена стойност</a:t>
            </a:r>
            <a:endParaRPr/>
          </a:p>
          <a:p>
            <a:pPr marL="457200" lvl="0" indent="-457200" algn="l" rtl="0">
              <a:lnSpc>
                <a:spcPct val="100000"/>
              </a:lnSpc>
              <a:spcBef>
                <a:spcPts val="1000"/>
              </a:spcBef>
              <a:spcAft>
                <a:spcPts val="0"/>
              </a:spcAft>
              <a:buSzPts val="1400"/>
              <a:buAutoNum type="arabicPeriod"/>
            </a:pPr>
            <a:r>
              <a:rPr lang="ru-RU" sz="1400"/>
              <a:t>Изграждайте взаимоотношения</a:t>
            </a:r>
            <a:endParaRPr sz="1400"/>
          </a:p>
        </p:txBody>
      </p:sp>
      <p:sp>
        <p:nvSpPr>
          <p:cNvPr id="228" name="Google Shape;228;p21"/>
          <p:cNvSpPr txBox="1">
            <a:spLocks noGrp="1"/>
          </p:cNvSpPr>
          <p:nvPr>
            <p:ph type="body" idx="3"/>
          </p:nvPr>
        </p:nvSpPr>
        <p:spPr>
          <a:xfrm>
            <a:off x="6412362" y="1890924"/>
            <a:ext cx="4645152" cy="39258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2035"/>
              <a:buNone/>
            </a:pPr>
            <a:r>
              <a:rPr lang="ru-RU" sz="2035"/>
              <a:t>DON’T</a:t>
            </a:r>
            <a:endParaRPr sz="2035"/>
          </a:p>
        </p:txBody>
      </p:sp>
      <p:sp>
        <p:nvSpPr>
          <p:cNvPr id="229" name="Google Shape;229;p21"/>
          <p:cNvSpPr txBox="1">
            <a:spLocks noGrp="1"/>
          </p:cNvSpPr>
          <p:nvPr>
            <p:ph type="body" idx="4"/>
          </p:nvPr>
        </p:nvSpPr>
        <p:spPr>
          <a:xfrm>
            <a:off x="6412362" y="2313949"/>
            <a:ext cx="4645152" cy="3791933"/>
          </a:xfrm>
          <a:prstGeom prst="rect">
            <a:avLst/>
          </a:prstGeom>
          <a:solidFill>
            <a:srgbClr val="C00000">
              <a:alpha val="71764"/>
            </a:srgbClr>
          </a:solidFill>
          <a:ln>
            <a:noFill/>
          </a:ln>
        </p:spPr>
        <p:txBody>
          <a:bodyPr spcFirstLastPara="1" wrap="square" lIns="91425" tIns="45700" rIns="91425" bIns="45700" anchor="t" anchorCtr="0">
            <a:normAutofit/>
          </a:bodyPr>
          <a:lstStyle/>
          <a:p>
            <a:pPr marL="457200" lvl="0" indent="-457200" algn="l" rtl="0">
              <a:lnSpc>
                <a:spcPct val="100000"/>
              </a:lnSpc>
              <a:spcBef>
                <a:spcPts val="0"/>
              </a:spcBef>
              <a:spcAft>
                <a:spcPts val="0"/>
              </a:spcAft>
              <a:buClr>
                <a:schemeClr val="lt1"/>
              </a:buClr>
              <a:buSzPts val="1100"/>
              <a:buAutoNum type="arabicPeriod"/>
            </a:pPr>
            <a:r>
              <a:rPr lang="ru-RU" sz="1100">
                <a:solidFill>
                  <a:schemeClr val="lt1"/>
                </a:solidFill>
              </a:rPr>
              <a:t>Не публикувайте нищо, което наподобява или е клевета, офанзивно, тормозещо друго лице или в разрез с политиката на компанията</a:t>
            </a:r>
            <a:endParaRPr/>
          </a:p>
          <a:p>
            <a:pPr marL="457200" lvl="0" indent="-457200" algn="l" rtl="0">
              <a:lnSpc>
                <a:spcPct val="100000"/>
              </a:lnSpc>
              <a:spcBef>
                <a:spcPts val="1000"/>
              </a:spcBef>
              <a:spcAft>
                <a:spcPts val="0"/>
              </a:spcAft>
              <a:buClr>
                <a:schemeClr val="lt1"/>
              </a:buClr>
              <a:buSzPts val="1100"/>
              <a:buAutoNum type="arabicPeriod"/>
            </a:pPr>
            <a:r>
              <a:rPr lang="ru-RU" sz="1100">
                <a:solidFill>
                  <a:schemeClr val="lt1"/>
                </a:solidFill>
              </a:rPr>
              <a:t>Влизате в дискусии и конфронтации, видими за всички потребители</a:t>
            </a:r>
            <a:endParaRPr/>
          </a:p>
          <a:p>
            <a:pPr marL="457200" lvl="0" indent="-457200" algn="l" rtl="0">
              <a:lnSpc>
                <a:spcPct val="100000"/>
              </a:lnSpc>
              <a:spcBef>
                <a:spcPts val="1000"/>
              </a:spcBef>
              <a:spcAft>
                <a:spcPts val="0"/>
              </a:spcAft>
              <a:buClr>
                <a:schemeClr val="lt1"/>
              </a:buClr>
              <a:buSzPts val="1100"/>
              <a:buAutoNum type="arabicPeriod"/>
            </a:pPr>
            <a:r>
              <a:rPr lang="ru-RU" sz="1100">
                <a:solidFill>
                  <a:schemeClr val="lt1"/>
                </a:solidFill>
              </a:rPr>
              <a:t>Забравяте за вашата ежедневна дейност</a:t>
            </a:r>
            <a:endParaRPr/>
          </a:p>
          <a:p>
            <a:pPr marL="457200" lvl="0" indent="-457200" algn="l" rtl="0">
              <a:lnSpc>
                <a:spcPct val="100000"/>
              </a:lnSpc>
              <a:spcBef>
                <a:spcPts val="1000"/>
              </a:spcBef>
              <a:spcAft>
                <a:spcPts val="0"/>
              </a:spcAft>
              <a:buClr>
                <a:schemeClr val="lt1"/>
              </a:buClr>
              <a:buSzPts val="1100"/>
              <a:buAutoNum type="arabicPeriod"/>
            </a:pPr>
            <a:r>
              <a:rPr lang="ru-RU" sz="1100">
                <a:solidFill>
                  <a:schemeClr val="lt1"/>
                </a:solidFill>
              </a:rPr>
              <a:t>Не разграничавате компанията от вашите действия</a:t>
            </a:r>
            <a:endParaRPr/>
          </a:p>
          <a:p>
            <a:pPr marL="457200" lvl="0" indent="-457200" algn="l" rtl="0">
              <a:lnSpc>
                <a:spcPct val="100000"/>
              </a:lnSpc>
              <a:spcBef>
                <a:spcPts val="1000"/>
              </a:spcBef>
              <a:spcAft>
                <a:spcPts val="0"/>
              </a:spcAft>
              <a:buClr>
                <a:schemeClr val="lt1"/>
              </a:buClr>
              <a:buSzPts val="1100"/>
              <a:buAutoNum type="arabicPeriod"/>
            </a:pPr>
            <a:r>
              <a:rPr lang="ru-RU" sz="1100">
                <a:solidFill>
                  <a:schemeClr val="lt1"/>
                </a:solidFill>
              </a:rPr>
              <a:t>Публикувате конфиденциална или информация, обект на авторски права</a:t>
            </a:r>
            <a:endParaRPr/>
          </a:p>
          <a:p>
            <a:pPr marL="457200" lvl="0" indent="-457200" algn="l" rtl="0">
              <a:lnSpc>
                <a:spcPct val="100000"/>
              </a:lnSpc>
              <a:spcBef>
                <a:spcPts val="1000"/>
              </a:spcBef>
              <a:spcAft>
                <a:spcPts val="0"/>
              </a:spcAft>
              <a:buClr>
                <a:schemeClr val="lt1"/>
              </a:buClr>
              <a:buSzPts val="1100"/>
              <a:buAutoNum type="arabicPeriod"/>
            </a:pPr>
            <a:r>
              <a:rPr lang="ru-RU" sz="1100">
                <a:solidFill>
                  <a:schemeClr val="lt1"/>
                </a:solidFill>
              </a:rPr>
              <a:t>Правите прогнози и изказвания за продукти и услуги, които все още не са обявени</a:t>
            </a:r>
            <a:endParaRPr/>
          </a:p>
          <a:p>
            <a:pPr marL="457200" lvl="0" indent="-457200" algn="l" rtl="0">
              <a:lnSpc>
                <a:spcPct val="100000"/>
              </a:lnSpc>
              <a:spcBef>
                <a:spcPts val="1000"/>
              </a:spcBef>
              <a:spcAft>
                <a:spcPts val="0"/>
              </a:spcAft>
              <a:buClr>
                <a:schemeClr val="lt1"/>
              </a:buClr>
              <a:buSzPts val="1100"/>
              <a:buAutoNum type="arabicPeriod"/>
            </a:pPr>
            <a:r>
              <a:rPr lang="ru-RU" sz="1100">
                <a:solidFill>
                  <a:schemeClr val="lt1"/>
                </a:solidFill>
              </a:rPr>
              <a:t>Публикувате мнения и информация за или срещу конкуренти</a:t>
            </a:r>
            <a:endParaRPr/>
          </a:p>
          <a:p>
            <a:pPr marL="457200" lvl="0" indent="-457200" algn="l" rtl="0">
              <a:lnSpc>
                <a:spcPct val="100000"/>
              </a:lnSpc>
              <a:spcBef>
                <a:spcPts val="1000"/>
              </a:spcBef>
              <a:spcAft>
                <a:spcPts val="0"/>
              </a:spcAft>
              <a:buClr>
                <a:schemeClr val="lt1"/>
              </a:buClr>
              <a:buSzPts val="1100"/>
              <a:buAutoNum type="arabicPeriod"/>
            </a:pPr>
            <a:r>
              <a:rPr lang="ru-RU" sz="1100">
                <a:solidFill>
                  <a:schemeClr val="lt1"/>
                </a:solidFill>
              </a:rPr>
              <a:t>Участвате в неблагоприятни онлайн дискусии</a:t>
            </a:r>
            <a:endParaRPr/>
          </a:p>
          <a:p>
            <a:pPr marL="457200" lvl="0" indent="-457200" algn="l" rtl="0">
              <a:lnSpc>
                <a:spcPct val="100000"/>
              </a:lnSpc>
              <a:spcBef>
                <a:spcPts val="1000"/>
              </a:spcBef>
              <a:spcAft>
                <a:spcPts val="0"/>
              </a:spcAft>
              <a:buClr>
                <a:schemeClr val="lt1"/>
              </a:buClr>
              <a:buSzPts val="1100"/>
              <a:buAutoNum type="arabicPeriod"/>
            </a:pPr>
            <a:r>
              <a:rPr lang="ru-RU" sz="1100">
                <a:solidFill>
                  <a:schemeClr val="lt1"/>
                </a:solidFill>
              </a:rPr>
              <a:t>Изказвате мнение за финансови резултати</a:t>
            </a:r>
            <a:endParaRPr/>
          </a:p>
          <a:p>
            <a:pPr marL="457200" lvl="0" indent="-457200" algn="l" rtl="0">
              <a:lnSpc>
                <a:spcPct val="100000"/>
              </a:lnSpc>
              <a:spcBef>
                <a:spcPts val="1000"/>
              </a:spcBef>
              <a:spcAft>
                <a:spcPts val="0"/>
              </a:spcAft>
              <a:buClr>
                <a:schemeClr val="lt1"/>
              </a:buClr>
              <a:buSzPts val="1100"/>
              <a:buAutoNum type="arabicPeriod"/>
            </a:pPr>
            <a:r>
              <a:rPr lang="ru-RU" sz="1100">
                <a:solidFill>
                  <a:schemeClr val="lt1"/>
                </a:solidFill>
              </a:rPr>
              <a:t>Споделяте вътрешно визуално и аудио съдържание</a:t>
            </a:r>
            <a:endParaRPr/>
          </a:p>
          <a:p>
            <a:pPr marL="457200" lvl="0" indent="-387350" algn="l" rtl="0">
              <a:lnSpc>
                <a:spcPct val="100000"/>
              </a:lnSpc>
              <a:spcBef>
                <a:spcPts val="1000"/>
              </a:spcBef>
              <a:spcAft>
                <a:spcPts val="0"/>
              </a:spcAft>
              <a:buSzPts val="1100"/>
              <a:buNone/>
            </a:pPr>
            <a:endParaRPr sz="1100"/>
          </a:p>
          <a:p>
            <a:pPr marL="228600" lvl="0" indent="-158750" algn="l" rtl="0">
              <a:lnSpc>
                <a:spcPct val="100000"/>
              </a:lnSpc>
              <a:spcBef>
                <a:spcPts val="1000"/>
              </a:spcBef>
              <a:spcAft>
                <a:spcPts val="0"/>
              </a:spcAft>
              <a:buSzPts val="1100"/>
              <a:buNone/>
            </a:pPr>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2"/>
          <p:cNvSpPr txBox="1">
            <a:spLocks noGrp="1"/>
          </p:cNvSpPr>
          <p:nvPr>
            <p:ph type="title"/>
          </p:nvPr>
        </p:nvSpPr>
        <p:spPr>
          <a:xfrm>
            <a:off x="1447191" y="804163"/>
            <a:ext cx="9607661" cy="105631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ПРАКТИЧЕСКИ ПРИМЕРИ – BRANDS IN SOCIAL MEDIA 2017</a:t>
            </a:r>
            <a:endParaRPr/>
          </a:p>
        </p:txBody>
      </p:sp>
      <p:pic>
        <p:nvPicPr>
          <p:cNvPr id="236" name="Google Shape;236;p22"/>
          <p:cNvPicPr preferRelativeResize="0"/>
          <p:nvPr/>
        </p:nvPicPr>
        <p:blipFill rotWithShape="1">
          <a:blip r:embed="rId3">
            <a:alphaModFix/>
          </a:blip>
          <a:srcRect/>
          <a:stretch/>
        </p:blipFill>
        <p:spPr>
          <a:xfrm>
            <a:off x="1447191" y="2054087"/>
            <a:ext cx="3662989" cy="4389161"/>
          </a:xfrm>
          <a:prstGeom prst="rect">
            <a:avLst/>
          </a:prstGeom>
          <a:noFill/>
          <a:ln>
            <a:noFill/>
          </a:ln>
        </p:spPr>
      </p:pic>
      <p:pic>
        <p:nvPicPr>
          <p:cNvPr id="237" name="Google Shape;237;p22"/>
          <p:cNvPicPr preferRelativeResize="0"/>
          <p:nvPr/>
        </p:nvPicPr>
        <p:blipFill rotWithShape="1">
          <a:blip r:embed="rId4">
            <a:alphaModFix/>
          </a:blip>
          <a:srcRect/>
          <a:stretch/>
        </p:blipFill>
        <p:spPr>
          <a:xfrm>
            <a:off x="5272586" y="2054087"/>
            <a:ext cx="2597204" cy="4389161"/>
          </a:xfrm>
          <a:prstGeom prst="rect">
            <a:avLst/>
          </a:prstGeom>
          <a:noFill/>
          <a:ln>
            <a:noFill/>
          </a:ln>
        </p:spPr>
      </p:pic>
      <p:pic>
        <p:nvPicPr>
          <p:cNvPr id="238" name="Google Shape;238;p22"/>
          <p:cNvPicPr preferRelativeResize="0"/>
          <p:nvPr/>
        </p:nvPicPr>
        <p:blipFill rotWithShape="1">
          <a:blip r:embed="rId5">
            <a:alphaModFix/>
          </a:blip>
          <a:srcRect/>
          <a:stretch/>
        </p:blipFill>
        <p:spPr>
          <a:xfrm>
            <a:off x="8032196" y="2057499"/>
            <a:ext cx="3032324" cy="322485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3"/>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ЕВРОПЕЙСКИ ДИРЕКТИВИ – ЗАЩО ТРЯБВА ДА ЗНАЕМ КАКВО Е GDPR</a:t>
            </a:r>
            <a:endParaRPr/>
          </a:p>
        </p:txBody>
      </p:sp>
      <p:sp>
        <p:nvSpPr>
          <p:cNvPr id="245" name="Google Shape;245;p23"/>
          <p:cNvSpPr txBox="1">
            <a:spLocks noGrp="1"/>
          </p:cNvSpPr>
          <p:nvPr>
            <p:ph type="body" idx="1"/>
          </p:nvPr>
        </p:nvSpPr>
        <p:spPr>
          <a:xfrm>
            <a:off x="179370" y="1853754"/>
            <a:ext cx="9348943" cy="4199727"/>
          </a:xfrm>
          <a:prstGeom prst="rect">
            <a:avLst/>
          </a:prstGeom>
          <a:noFill/>
          <a:ln>
            <a:noFill/>
          </a:ln>
        </p:spPr>
        <p:txBody>
          <a:bodyPr spcFirstLastPara="1" wrap="square" lIns="91425" tIns="45700" rIns="91425" bIns="45700" anchor="t" anchorCtr="0">
            <a:noAutofit/>
          </a:bodyPr>
          <a:lstStyle/>
          <a:p>
            <a:pPr marL="228600" lvl="0" indent="-228600" algn="l" rtl="0">
              <a:lnSpc>
                <a:spcPct val="120000"/>
              </a:lnSpc>
              <a:spcBef>
                <a:spcPts val="0"/>
              </a:spcBef>
              <a:spcAft>
                <a:spcPts val="0"/>
              </a:spcAft>
              <a:buSzPts val="1600"/>
              <a:buChar char="•"/>
            </a:pPr>
            <a:r>
              <a:rPr lang="ru-RU" sz="1600"/>
              <a:t>Новата регулация за защита на личните данни бе въведена през м. май 2018 </a:t>
            </a:r>
            <a:endParaRPr/>
          </a:p>
          <a:p>
            <a:pPr marL="228600" lvl="0" indent="-228600" algn="l" rtl="0">
              <a:lnSpc>
                <a:spcPct val="120000"/>
              </a:lnSpc>
              <a:spcBef>
                <a:spcPts val="1000"/>
              </a:spcBef>
              <a:spcAft>
                <a:spcPts val="0"/>
              </a:spcAft>
              <a:buSzPts val="1600"/>
              <a:buChar char="•"/>
            </a:pPr>
            <a:r>
              <a:rPr lang="ru-RU" sz="1600"/>
              <a:t>5 са основните промени, които засягат използването на данни на потребителите в Интернет: </a:t>
            </a:r>
            <a:endParaRPr/>
          </a:p>
          <a:p>
            <a:pPr marL="800100" lvl="1" indent="-342900" algn="l" rtl="0">
              <a:lnSpc>
                <a:spcPct val="120000"/>
              </a:lnSpc>
              <a:spcBef>
                <a:spcPts val="500"/>
              </a:spcBef>
              <a:spcAft>
                <a:spcPts val="0"/>
              </a:spcAft>
              <a:buSzPts val="1600"/>
              <a:buFont typeface="Gill Sans"/>
              <a:buAutoNum type="arabicPeriod"/>
            </a:pPr>
            <a:r>
              <a:rPr lang="ru-RU" sz="1600" b="1"/>
              <a:t>По-ясен изказ </a:t>
            </a:r>
            <a:r>
              <a:rPr lang="ru-RU" sz="1600"/>
              <a:t>в т.н. Privacy policy</a:t>
            </a:r>
            <a:endParaRPr/>
          </a:p>
          <a:p>
            <a:pPr marL="800100" lvl="1" indent="-342900" algn="l" rtl="0">
              <a:lnSpc>
                <a:spcPct val="120000"/>
              </a:lnSpc>
              <a:spcBef>
                <a:spcPts val="500"/>
              </a:spcBef>
              <a:spcAft>
                <a:spcPts val="0"/>
              </a:spcAft>
              <a:buSzPts val="1600"/>
              <a:buFont typeface="Gill Sans"/>
              <a:buAutoNum type="arabicPeriod"/>
            </a:pPr>
            <a:r>
              <a:rPr lang="ru-RU" sz="1600"/>
              <a:t>Потребителят трябва да даде </a:t>
            </a:r>
            <a:r>
              <a:rPr lang="ru-RU" sz="1600" b="1"/>
              <a:t>ясно потвърждение</a:t>
            </a:r>
            <a:r>
              <a:rPr lang="ru-RU" sz="1600"/>
              <a:t>, че е съгласен/несъгласен данните му да бъдат използвани – или с други думи без избора да-не няма да има достъп до съдържанието</a:t>
            </a:r>
            <a:endParaRPr/>
          </a:p>
          <a:p>
            <a:pPr marL="800100" lvl="1" indent="-342900" algn="l" rtl="0">
              <a:lnSpc>
                <a:spcPct val="120000"/>
              </a:lnSpc>
              <a:spcBef>
                <a:spcPts val="500"/>
              </a:spcBef>
              <a:spcAft>
                <a:spcPts val="0"/>
              </a:spcAft>
              <a:buSzPts val="1600"/>
              <a:buFont typeface="Gill Sans"/>
              <a:buAutoNum type="arabicPeriod"/>
            </a:pPr>
            <a:r>
              <a:rPr lang="ru-RU" sz="1600" b="1"/>
              <a:t>Прозрачност</a:t>
            </a:r>
            <a:r>
              <a:rPr lang="ru-RU" sz="1600"/>
              <a:t> - компаниите ясно трябва да информират потребителя, че данните му ще бъдат използвани</a:t>
            </a:r>
            <a:endParaRPr/>
          </a:p>
          <a:p>
            <a:pPr marL="800100" lvl="1" indent="-342900" algn="l" rtl="0">
              <a:lnSpc>
                <a:spcPct val="120000"/>
              </a:lnSpc>
              <a:spcBef>
                <a:spcPts val="500"/>
              </a:spcBef>
              <a:spcAft>
                <a:spcPts val="0"/>
              </a:spcAft>
              <a:buSzPts val="1600"/>
              <a:buFont typeface="Gill Sans"/>
              <a:buAutoNum type="arabicPeriod"/>
            </a:pPr>
            <a:r>
              <a:rPr lang="ru-RU" sz="1600" b="1"/>
              <a:t>Повече права – </a:t>
            </a:r>
            <a:r>
              <a:rPr lang="ru-RU" sz="1600"/>
              <a:t>частните организации са задължени веднага да информират потребителя при евентуално изтичане на техните данни към други лица</a:t>
            </a:r>
            <a:endParaRPr/>
          </a:p>
          <a:p>
            <a:pPr marL="800100" lvl="1" indent="-342900" algn="l" rtl="0">
              <a:lnSpc>
                <a:spcPct val="120000"/>
              </a:lnSpc>
              <a:spcBef>
                <a:spcPts val="500"/>
              </a:spcBef>
              <a:spcAft>
                <a:spcPts val="0"/>
              </a:spcAft>
              <a:buSzPts val="1600"/>
              <a:buFont typeface="Gill Sans"/>
              <a:buAutoNum type="arabicPeriod"/>
            </a:pPr>
            <a:r>
              <a:rPr lang="ru-RU" sz="1600"/>
              <a:t>Новата институция, следяща за спазване на директивата, притежава повече правомощия, вкл. Налагане на глоби до 20 млн. евро или 4% от годишния оборот на компанията.</a:t>
            </a:r>
            <a:endParaRPr/>
          </a:p>
          <a:p>
            <a:pPr marL="800100" lvl="1" indent="-228600" algn="l" rtl="0">
              <a:lnSpc>
                <a:spcPct val="120000"/>
              </a:lnSpc>
              <a:spcBef>
                <a:spcPts val="500"/>
              </a:spcBef>
              <a:spcAft>
                <a:spcPts val="0"/>
              </a:spcAft>
              <a:buSzPts val="1800"/>
              <a:buFont typeface="Gill Sans"/>
              <a:buNone/>
            </a:pPr>
            <a:endParaRPr/>
          </a:p>
          <a:p>
            <a:pPr marL="800100" lvl="1" indent="-228600" algn="l" rtl="0">
              <a:lnSpc>
                <a:spcPct val="120000"/>
              </a:lnSpc>
              <a:spcBef>
                <a:spcPts val="500"/>
              </a:spcBef>
              <a:spcAft>
                <a:spcPts val="0"/>
              </a:spcAft>
              <a:buSzPts val="1800"/>
              <a:buFont typeface="Gill Sans"/>
              <a:buNone/>
            </a:pPr>
            <a:endParaRPr b="1"/>
          </a:p>
          <a:p>
            <a:pPr marL="800100" lvl="1" indent="-228600" algn="l" rtl="0">
              <a:lnSpc>
                <a:spcPct val="120000"/>
              </a:lnSpc>
              <a:spcBef>
                <a:spcPts val="500"/>
              </a:spcBef>
              <a:spcAft>
                <a:spcPts val="0"/>
              </a:spcAft>
              <a:buSzPts val="1800"/>
              <a:buFont typeface="Gill Sans"/>
              <a:buNone/>
            </a:pPr>
            <a:endParaRPr/>
          </a:p>
        </p:txBody>
      </p:sp>
      <p:sp>
        <p:nvSpPr>
          <p:cNvPr id="246" name="Google Shape;246;p23"/>
          <p:cNvSpPr txBox="1"/>
          <p:nvPr/>
        </p:nvSpPr>
        <p:spPr>
          <a:xfrm>
            <a:off x="1" y="6334538"/>
            <a:ext cx="1201972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400" b="0" i="0" u="none" strike="noStrike" cap="none">
                <a:solidFill>
                  <a:schemeClr val="lt1"/>
                </a:solidFill>
                <a:latin typeface="Gill Sans"/>
                <a:ea typeface="Gill Sans"/>
                <a:cs typeface="Gill Sans"/>
                <a:sym typeface="Gill Sans"/>
              </a:rPr>
              <a:t>Източник: Европейска комисия, </a:t>
            </a:r>
            <a:r>
              <a:rPr lang="ru-RU" sz="1400" b="0" i="0" u="sng" strike="noStrike" cap="none">
                <a:solidFill>
                  <a:schemeClr val="lt1"/>
                </a:solidFill>
                <a:latin typeface="Gill Sans"/>
                <a:ea typeface="Gill Sans"/>
                <a:cs typeface="Gill Sans"/>
                <a:sym typeface="Gill Sans"/>
                <a:hlinkClick r:id="rId3"/>
              </a:rPr>
              <a:t>https://ec.europa.eu/commission/sites/beta-political/files/data-protection-factsheet-changes_en.pdf</a:t>
            </a:r>
            <a:r>
              <a:rPr lang="ru-RU" sz="1400" b="0" i="0" u="none" strike="noStrike" cap="none">
                <a:solidFill>
                  <a:schemeClr val="lt1"/>
                </a:solidFill>
                <a:latin typeface="Gill Sans"/>
                <a:ea typeface="Gill Sans"/>
                <a:cs typeface="Gill Sans"/>
                <a:sym typeface="Gill Sans"/>
              </a:rPr>
              <a:t> </a:t>
            </a:r>
            <a:endParaRPr sz="1400">
              <a:solidFill>
                <a:schemeClr val="lt1"/>
              </a:solidFill>
              <a:latin typeface="Gill Sans"/>
              <a:ea typeface="Gill Sans"/>
              <a:cs typeface="Gill Sans"/>
              <a:sym typeface="Gill Sans"/>
            </a:endParaRPr>
          </a:p>
        </p:txBody>
      </p:sp>
      <p:pic>
        <p:nvPicPr>
          <p:cNvPr id="247" name="Google Shape;247;p23"/>
          <p:cNvPicPr preferRelativeResize="0"/>
          <p:nvPr/>
        </p:nvPicPr>
        <p:blipFill rotWithShape="1">
          <a:blip r:embed="rId4">
            <a:alphaModFix/>
          </a:blip>
          <a:srcRect/>
          <a:stretch/>
        </p:blipFill>
        <p:spPr>
          <a:xfrm>
            <a:off x="9516559" y="2430361"/>
            <a:ext cx="2496071" cy="257388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9"/>
          <p:cNvSpPr txBox="1"/>
          <p:nvPr/>
        </p:nvSpPr>
        <p:spPr>
          <a:xfrm>
            <a:off x="348343" y="1937657"/>
            <a:ext cx="11146972" cy="2554505"/>
          </a:xfrm>
          <a:prstGeom prst="rect">
            <a:avLst/>
          </a:prstGeom>
          <a:noFill/>
          <a:ln>
            <a:noFill/>
          </a:ln>
        </p:spPr>
        <p:txBody>
          <a:bodyPr spcFirstLastPara="1" wrap="square" lIns="91425" tIns="45700" rIns="91425" bIns="45700" anchor="t" anchorCtr="0">
            <a:spAutoFit/>
          </a:bodyPr>
          <a:lstStyle/>
          <a:p>
            <a:pPr algn="ctr"/>
            <a:r>
              <a:rPr lang="bg-BG" sz="2000" dirty="0">
                <a:solidFill>
                  <a:schemeClr val="dk1"/>
                </a:solidFill>
                <a:latin typeface="Gill Sans"/>
              </a:rPr>
              <a:t>Научноизселдователски проект </a:t>
            </a:r>
            <a:endParaRPr lang="de-DE" sz="2000" dirty="0">
              <a:solidFill>
                <a:schemeClr val="dk1"/>
              </a:solidFill>
              <a:latin typeface="Gill Sans"/>
            </a:endParaRPr>
          </a:p>
          <a:p>
            <a:pPr algn="ctr"/>
            <a:endParaRPr lang="de-DE" sz="2000" dirty="0">
              <a:solidFill>
                <a:schemeClr val="dk1"/>
              </a:solidFill>
              <a:latin typeface="Gill Sans"/>
            </a:endParaRPr>
          </a:p>
          <a:p>
            <a:pPr algn="ctr"/>
            <a:r>
              <a:rPr lang="bg-BG" sz="2000" dirty="0">
                <a:solidFill>
                  <a:schemeClr val="dk1"/>
                </a:solidFill>
                <a:latin typeface="Gill Sans"/>
              </a:rPr>
              <a:t>„Модел на ефективна визуално-комуникативна и медийна среда за формиране и </a:t>
            </a:r>
            <a:r>
              <a:rPr lang="bg-BG" sz="2000" dirty="0">
                <a:solidFill>
                  <a:schemeClr val="dk1"/>
                </a:solidFill>
                <a:latin typeface="Gill Sans"/>
                <a:sym typeface="Gill Sans"/>
              </a:rPr>
              <a:t>възпитаване</a:t>
            </a:r>
            <a:r>
              <a:rPr lang="bg-BG" sz="2000" dirty="0">
                <a:solidFill>
                  <a:schemeClr val="dk1"/>
                </a:solidFill>
                <a:latin typeface="Gill Sans"/>
              </a:rPr>
              <a:t> на нови публики в сферата на изкуствата и културните и творческите индустрии чрез споделени пространства“</a:t>
            </a:r>
            <a:endParaRPr lang="de-DE" sz="2000" dirty="0">
              <a:solidFill>
                <a:schemeClr val="dk1"/>
              </a:solidFill>
              <a:latin typeface="Gill Sans"/>
            </a:endParaRPr>
          </a:p>
          <a:p>
            <a:pPr algn="ctr"/>
            <a:r>
              <a:rPr lang="bg-BG" sz="2000" dirty="0">
                <a:solidFill>
                  <a:schemeClr val="dk1"/>
                </a:solidFill>
                <a:latin typeface="Gill Sans"/>
              </a:rPr>
              <a:t> </a:t>
            </a:r>
            <a:endParaRPr lang="de-DE" sz="2000" dirty="0">
              <a:solidFill>
                <a:schemeClr val="dk1"/>
              </a:solidFill>
              <a:latin typeface="Gill Sans"/>
            </a:endParaRPr>
          </a:p>
          <a:p>
            <a:pPr algn="ctr"/>
            <a:r>
              <a:rPr lang="bg-BG" sz="2000" dirty="0">
                <a:solidFill>
                  <a:schemeClr val="dk1"/>
                </a:solidFill>
                <a:latin typeface="Gill Sans"/>
              </a:rPr>
              <a:t>Фонд „Научни изследвания“ </a:t>
            </a:r>
            <a:endParaRPr lang="de-DE" sz="2000" dirty="0">
              <a:solidFill>
                <a:schemeClr val="dk1"/>
              </a:solidFill>
              <a:latin typeface="Gill Sans"/>
            </a:endParaRPr>
          </a:p>
          <a:p>
            <a:pPr algn="ctr"/>
            <a:r>
              <a:rPr lang="bg-BG" sz="2000" dirty="0">
                <a:solidFill>
                  <a:schemeClr val="dk1"/>
                </a:solidFill>
                <a:latin typeface="Gill Sans"/>
              </a:rPr>
              <a:t>„Конкурс за финансиране на фундаментални научни изследвания – 2018 г.“</a:t>
            </a:r>
            <a:endParaRPr lang="de-DE" sz="2000" dirty="0">
              <a:solidFill>
                <a:schemeClr val="dk1"/>
              </a:solidFill>
              <a:latin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ДЕФИНИЦИЯ ЗА КОМУНИКАЦИЯ (2)</a:t>
            </a:r>
            <a:endParaRPr/>
          </a:p>
        </p:txBody>
      </p:sp>
      <p:sp>
        <p:nvSpPr>
          <p:cNvPr id="117" name="Google Shape;117;p3"/>
          <p:cNvSpPr txBox="1">
            <a:spLocks noGrp="1"/>
          </p:cNvSpPr>
          <p:nvPr>
            <p:ph type="body" idx="1"/>
          </p:nvPr>
        </p:nvSpPr>
        <p:spPr>
          <a:xfrm>
            <a:off x="1451579" y="2015732"/>
            <a:ext cx="9603275" cy="3903287"/>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850"/>
              <a:buChar char="•"/>
            </a:pPr>
            <a:r>
              <a:rPr lang="ru-RU" sz="1850"/>
              <a:t>Комуникацията не съществува сама по себе си, тя се създава от хората, които са влезли в комуникационно взаимоотношение и следователно изучава не друго, а индивида, връзката му с отделните групи, организации и общества. </a:t>
            </a:r>
            <a:endParaRPr/>
          </a:p>
          <a:p>
            <a:pPr marL="228600" lvl="0" indent="-228600" algn="l" rtl="0">
              <a:lnSpc>
                <a:spcPct val="100000"/>
              </a:lnSpc>
              <a:spcBef>
                <a:spcPts val="1000"/>
              </a:spcBef>
              <a:spcAft>
                <a:spcPts val="0"/>
              </a:spcAft>
              <a:buSzPts val="1850"/>
              <a:buChar char="•"/>
            </a:pPr>
            <a:r>
              <a:rPr lang="ru-RU" sz="1850"/>
              <a:t>Взаимоотношението може да бъде между две лица (междуличностна или индивидуална комуникация) или между едно лице и много други лица (масова комуникация, която възниква понякога между две групи). </a:t>
            </a:r>
            <a:endParaRPr/>
          </a:p>
          <a:p>
            <a:pPr marL="228600" lvl="0" indent="-228600" algn="l" rtl="0">
              <a:lnSpc>
                <a:spcPct val="100000"/>
              </a:lnSpc>
              <a:spcBef>
                <a:spcPts val="1000"/>
              </a:spcBef>
              <a:spcAft>
                <a:spcPts val="0"/>
              </a:spcAft>
              <a:buSzPts val="1850"/>
              <a:buChar char="•"/>
            </a:pPr>
            <a:r>
              <a:rPr lang="ru-RU" sz="1850"/>
              <a:t>Сложността в процесите на масовата комуникация е в подбора на съдържанието на съобщението и обмислянето му в по-късен етап, защото не е едно и също дали реципиентът е отделен индивид или група. При индивидуалната комуникация отношението между изпращач и приемател е пряко, а обратната връзка е непосредствена. По пътя си и двата типа комуникация преодоляват едни и същи препятствия – нежелание за промяна, привличане на внимание, интерпретиране и т.н.</a:t>
            </a:r>
            <a:endParaRPr sz="185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ФАКТОРИ ЗА ПРОТИЧАНЕ НА КОМУНИКАЦИЯ</a:t>
            </a:r>
            <a:endParaRPr/>
          </a:p>
        </p:txBody>
      </p:sp>
      <p:sp>
        <p:nvSpPr>
          <p:cNvPr id="123" name="Google Shape;123;p4"/>
          <p:cNvSpPr txBox="1">
            <a:spLocks noGrp="1"/>
          </p:cNvSpPr>
          <p:nvPr>
            <p:ph type="body" idx="1"/>
          </p:nvPr>
        </p:nvSpPr>
        <p:spPr>
          <a:xfrm>
            <a:off x="1451579" y="2015732"/>
            <a:ext cx="9603275" cy="396228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550"/>
              <a:buNone/>
            </a:pPr>
            <a:r>
              <a:rPr lang="ru-RU" sz="1550"/>
              <a:t>Според Тодор Петев (Петев, 2004: 30), за да протича реален процес на комуникация, е необходимо да са налице няколко условия:</a:t>
            </a:r>
            <a:endParaRPr/>
          </a:p>
          <a:p>
            <a:pPr marL="0" lvl="0" indent="0" algn="l" rtl="0">
              <a:lnSpc>
                <a:spcPct val="100000"/>
              </a:lnSpc>
              <a:spcBef>
                <a:spcPts val="1000"/>
              </a:spcBef>
              <a:spcAft>
                <a:spcPts val="0"/>
              </a:spcAft>
              <a:buSzPts val="1550"/>
              <a:buNone/>
            </a:pPr>
            <a:r>
              <a:rPr lang="ru-RU" sz="1550"/>
              <a:t>1.   Информационният обмен изисква наличие на достъпни канали за практическа употреба.</a:t>
            </a:r>
            <a:endParaRPr/>
          </a:p>
          <a:p>
            <a:pPr marL="0" lvl="0" indent="0" algn="l" rtl="0">
              <a:lnSpc>
                <a:spcPct val="100000"/>
              </a:lnSpc>
              <a:spcBef>
                <a:spcPts val="1000"/>
              </a:spcBef>
              <a:spcAft>
                <a:spcPts val="0"/>
              </a:spcAft>
              <a:buSzPts val="1550"/>
              <a:buNone/>
            </a:pPr>
            <a:r>
              <a:rPr lang="ru-RU" sz="1550"/>
              <a:t>2.   Символичният обмен трябва да бъде интенционален – да е целенасочен или да отразява поне намерение.</a:t>
            </a:r>
            <a:endParaRPr/>
          </a:p>
          <a:p>
            <a:pPr marL="0" lvl="0" indent="0" algn="l" rtl="0">
              <a:lnSpc>
                <a:spcPct val="100000"/>
              </a:lnSpc>
              <a:spcBef>
                <a:spcPts val="1000"/>
              </a:spcBef>
              <a:spcAft>
                <a:spcPts val="0"/>
              </a:spcAft>
              <a:buSzPts val="1550"/>
              <a:buNone/>
            </a:pPr>
            <a:r>
              <a:rPr lang="ru-RU" sz="1550"/>
              <a:t>3.   Съобщението да бъде формирано, предавано и приемано чрез общи за участниците символи и кодове, за да бъде то еднозначно разбирано от партньорите.</a:t>
            </a:r>
            <a:endParaRPr/>
          </a:p>
          <a:p>
            <a:pPr marL="0" lvl="0" indent="0" algn="l" rtl="0">
              <a:lnSpc>
                <a:spcPct val="100000"/>
              </a:lnSpc>
              <a:spcBef>
                <a:spcPts val="1000"/>
              </a:spcBef>
              <a:spcAft>
                <a:spcPts val="0"/>
              </a:spcAft>
              <a:buSzPts val="1550"/>
              <a:buNone/>
            </a:pPr>
            <a:r>
              <a:rPr lang="ru-RU" sz="1550"/>
              <a:t>4.   Отправеното послание да е носител на субективното значение – да бъде съобразено със съвместно дефинираната ситуация, в която протича комуникационния процес като символно взаимодействие.</a:t>
            </a:r>
            <a:endParaRPr/>
          </a:p>
          <a:p>
            <a:pPr marL="0" lvl="0" indent="0" algn="l" rtl="0">
              <a:lnSpc>
                <a:spcPct val="100000"/>
              </a:lnSpc>
              <a:spcBef>
                <a:spcPts val="1000"/>
              </a:spcBef>
              <a:spcAft>
                <a:spcPts val="0"/>
              </a:spcAft>
              <a:buSzPts val="1550"/>
              <a:buNone/>
            </a:pPr>
            <a:r>
              <a:rPr lang="ru-RU" sz="1550"/>
              <a:t>5.   Процесът на комуникация да бъде смятан за двупосочен: това позволява каналите да бъдат синхронизирани, кодовете и символите – уточнявани според ситуацията, а изработваният смисъл – последователно разгръщан.</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ФОРМУЛА НА ЛАСУЕЛ</a:t>
            </a:r>
            <a:endParaRPr/>
          </a:p>
        </p:txBody>
      </p:sp>
      <p:pic>
        <p:nvPicPr>
          <p:cNvPr id="129" name="Google Shape;129;p5" descr="http://ebox.nbu.bg/mascom12/02/image008.jpg"/>
          <p:cNvPicPr preferRelativeResize="0"/>
          <p:nvPr/>
        </p:nvPicPr>
        <p:blipFill rotWithShape="1">
          <a:blip r:embed="rId3">
            <a:alphaModFix/>
          </a:blip>
          <a:srcRect/>
          <a:stretch/>
        </p:blipFill>
        <p:spPr>
          <a:xfrm>
            <a:off x="1699424" y="2406925"/>
            <a:ext cx="8793151" cy="31788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ЗАДЪЛЖЕНИЯ НА ВЪТРЕШНИЯТ КОМУНИКАТОР</a:t>
            </a:r>
            <a:endParaRPr/>
          </a:p>
        </p:txBody>
      </p:sp>
      <p:sp>
        <p:nvSpPr>
          <p:cNvPr id="135" name="Google Shape;135;p6"/>
          <p:cNvSpPr txBox="1">
            <a:spLocks noGrp="1"/>
          </p:cNvSpPr>
          <p:nvPr>
            <p:ph type="body" idx="1"/>
          </p:nvPr>
        </p:nvSpPr>
        <p:spPr>
          <a:xfrm>
            <a:off x="1451579" y="2015732"/>
            <a:ext cx="9698202" cy="3854126"/>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10000"/>
              </a:lnSpc>
              <a:spcBef>
                <a:spcPts val="0"/>
              </a:spcBef>
              <a:spcAft>
                <a:spcPts val="0"/>
              </a:spcAft>
              <a:buSzPts val="1700"/>
              <a:buNone/>
            </a:pPr>
            <a:r>
              <a:rPr lang="ru-RU" sz="1700"/>
              <a:t>1.   Отношения с медиите  97%</a:t>
            </a:r>
            <a:endParaRPr/>
          </a:p>
          <a:p>
            <a:pPr marL="0" lvl="0" indent="0" algn="l" rtl="0">
              <a:lnSpc>
                <a:spcPct val="110000"/>
              </a:lnSpc>
              <a:spcBef>
                <a:spcPts val="1000"/>
              </a:spcBef>
              <a:spcAft>
                <a:spcPts val="0"/>
              </a:spcAft>
              <a:buSzPts val="1700"/>
              <a:buNone/>
            </a:pPr>
            <a:r>
              <a:rPr lang="ru-RU" sz="1700"/>
              <a:t>2.   Управление на кризи  96%</a:t>
            </a:r>
            <a:endParaRPr/>
          </a:p>
          <a:p>
            <a:pPr marL="0" lvl="0" indent="0" algn="l" rtl="0">
              <a:lnSpc>
                <a:spcPct val="110000"/>
              </a:lnSpc>
              <a:spcBef>
                <a:spcPts val="1000"/>
              </a:spcBef>
              <a:spcAft>
                <a:spcPts val="0"/>
              </a:spcAft>
              <a:buSzPts val="1700"/>
              <a:buNone/>
            </a:pPr>
            <a:r>
              <a:rPr lang="ru-RU" sz="1700"/>
              <a:t>3.   Управление на комуникациите 93%</a:t>
            </a:r>
            <a:endParaRPr/>
          </a:p>
          <a:p>
            <a:pPr marL="0" lvl="0" indent="0" algn="l" rtl="0">
              <a:lnSpc>
                <a:spcPct val="110000"/>
              </a:lnSpc>
              <a:spcBef>
                <a:spcPts val="1000"/>
              </a:spcBef>
              <a:spcAft>
                <a:spcPts val="0"/>
              </a:spcAft>
              <a:buSzPts val="1700"/>
              <a:buNone/>
            </a:pPr>
            <a:r>
              <a:rPr lang="ru-RU" sz="1700"/>
              <a:t>4.   Социални мрежи и приложения  89%</a:t>
            </a:r>
            <a:endParaRPr/>
          </a:p>
          <a:p>
            <a:pPr marL="0" lvl="0" indent="0" algn="l" rtl="0">
              <a:lnSpc>
                <a:spcPct val="110000"/>
              </a:lnSpc>
              <a:spcBef>
                <a:spcPts val="1000"/>
              </a:spcBef>
              <a:spcAft>
                <a:spcPts val="0"/>
              </a:spcAft>
              <a:buSzPts val="1700"/>
              <a:buNone/>
            </a:pPr>
            <a:r>
              <a:rPr lang="ru-RU" sz="1700"/>
              <a:t>5.   Онлайн проследяване 85%</a:t>
            </a:r>
            <a:endParaRPr/>
          </a:p>
          <a:p>
            <a:pPr marL="0" lvl="0" indent="0" algn="l" rtl="0">
              <a:lnSpc>
                <a:spcPct val="110000"/>
              </a:lnSpc>
              <a:spcBef>
                <a:spcPts val="1000"/>
              </a:spcBef>
              <a:spcAft>
                <a:spcPts val="0"/>
              </a:spcAft>
              <a:buSzPts val="1700"/>
              <a:buNone/>
            </a:pPr>
            <a:r>
              <a:rPr lang="ru-RU" sz="1700"/>
              <a:t>Отношения с блогъри 84%</a:t>
            </a:r>
            <a:endParaRPr/>
          </a:p>
          <a:p>
            <a:pPr marL="0" lvl="0" indent="0" algn="l" rtl="0">
              <a:lnSpc>
                <a:spcPct val="110000"/>
              </a:lnSpc>
              <a:spcBef>
                <a:spcPts val="1000"/>
              </a:spcBef>
              <a:spcAft>
                <a:spcPts val="0"/>
              </a:spcAft>
              <a:buSzPts val="1700"/>
              <a:buNone/>
            </a:pPr>
            <a:r>
              <a:rPr lang="ru-RU" sz="1700"/>
              <a:t>Отношения с общността 84%</a:t>
            </a:r>
            <a:endParaRPr/>
          </a:p>
          <a:p>
            <a:pPr marL="0" lvl="0" indent="0" algn="l" rtl="0">
              <a:lnSpc>
                <a:spcPct val="110000"/>
              </a:lnSpc>
              <a:spcBef>
                <a:spcPts val="1000"/>
              </a:spcBef>
              <a:spcAft>
                <a:spcPts val="0"/>
              </a:spcAft>
              <a:buSzPts val="1700"/>
              <a:buNone/>
            </a:pPr>
            <a:r>
              <a:rPr lang="ru-RU" sz="1700"/>
              <a:t>Комуникации със служителите 82%</a:t>
            </a:r>
            <a:endParaRPr/>
          </a:p>
          <a:p>
            <a:pPr marL="0" lvl="0" indent="0" algn="l" rtl="0">
              <a:lnSpc>
                <a:spcPct val="110000"/>
              </a:lnSpc>
              <a:spcBef>
                <a:spcPts val="1000"/>
              </a:spcBef>
              <a:spcAft>
                <a:spcPts val="0"/>
              </a:spcAft>
              <a:buSzPts val="1700"/>
              <a:buNone/>
            </a:pPr>
            <a:r>
              <a:rPr lang="ru-RU" sz="1700"/>
              <a:t>6.   Промоции 75%</a:t>
            </a:r>
            <a:endParaRPr/>
          </a:p>
          <a:p>
            <a:pPr marL="0" lvl="0" indent="0" algn="l" rtl="0">
              <a:lnSpc>
                <a:spcPct val="110000"/>
              </a:lnSpc>
              <a:spcBef>
                <a:spcPts val="1000"/>
              </a:spcBef>
              <a:spcAft>
                <a:spcPts val="0"/>
              </a:spcAft>
              <a:buSzPts val="1700"/>
              <a:buNone/>
            </a:pPr>
            <a:r>
              <a:rPr lang="ru-RU" sz="1700"/>
              <a:t>7.   Маркетинг, обвързан с каузи 74%</a:t>
            </a:r>
            <a:endParaRPr/>
          </a:p>
          <a:p>
            <a:pPr marL="0" lvl="0" indent="0" algn="l" rtl="0">
              <a:lnSpc>
                <a:spcPct val="110000"/>
              </a:lnSpc>
              <a:spcBef>
                <a:spcPts val="1000"/>
              </a:spcBef>
              <a:spcAft>
                <a:spcPts val="0"/>
              </a:spcAft>
              <a:buSzPts val="1700"/>
              <a:buNone/>
            </a:pPr>
            <a:r>
              <a:rPr lang="ru-RU" sz="1700"/>
              <a:t>8.   Пъблик афеърс / Отношения с правителството 69%</a:t>
            </a:r>
            <a:endParaRPr/>
          </a:p>
          <a:p>
            <a:pPr marL="0" lvl="0" indent="0" algn="l" rtl="0">
              <a:lnSpc>
                <a:spcPct val="110000"/>
              </a:lnSpc>
              <a:spcBef>
                <a:spcPts val="1000"/>
              </a:spcBef>
              <a:spcAft>
                <a:spcPts val="0"/>
              </a:spcAft>
              <a:buSzPts val="1700"/>
              <a:buNone/>
            </a:pPr>
            <a:r>
              <a:rPr lang="ru-RU" sz="1700"/>
              <a:t>9.   Финансови отношения/Отношения с инвеститорите 57%</a:t>
            </a:r>
            <a:endParaRPr/>
          </a:p>
          <a:p>
            <a:pPr marL="0" lvl="0" indent="0" algn="l" rtl="0">
              <a:lnSpc>
                <a:spcPct val="110000"/>
              </a:lnSpc>
              <a:spcBef>
                <a:spcPts val="1000"/>
              </a:spcBef>
              <a:spcAft>
                <a:spcPts val="0"/>
              </a:spcAft>
              <a:buSzPts val="1700"/>
              <a:buNone/>
            </a:pPr>
            <a:r>
              <a:rPr lang="ru-RU" sz="1700"/>
              <a:t>10. Годишни доклади/Тримесечни доклади 55%</a:t>
            </a:r>
            <a:endParaRPr/>
          </a:p>
          <a:p>
            <a:pPr marL="0" lvl="0" indent="0" algn="l" rtl="0">
              <a:lnSpc>
                <a:spcPct val="110000"/>
              </a:lnSpc>
              <a:spcBef>
                <a:spcPts val="1000"/>
              </a:spcBef>
              <a:spcAft>
                <a:spcPts val="0"/>
              </a:spcAft>
              <a:buSzPts val="1700"/>
              <a:buNone/>
            </a:pPr>
            <a:r>
              <a:rPr lang="ru-RU" sz="1700"/>
              <a:t>11.Рекламиране на конкретни теми 54%</a:t>
            </a:r>
            <a:endParaRPr/>
          </a:p>
          <a:p>
            <a:pPr marL="0" lvl="0" indent="0" algn="l" rtl="0">
              <a:lnSpc>
                <a:spcPct val="110000"/>
              </a:lnSpc>
              <a:spcBef>
                <a:spcPts val="1000"/>
              </a:spcBef>
              <a:spcAft>
                <a:spcPts val="0"/>
              </a:spcAft>
              <a:buSzPts val="1700"/>
              <a:buNone/>
            </a:pPr>
            <a:r>
              <a:rPr lang="ru-RU" sz="1700"/>
              <a:t>12. Маркетинг изследвания и анализи 49%</a:t>
            </a:r>
            <a:endParaRPr/>
          </a:p>
          <a:p>
            <a:pPr marL="0" lvl="0" indent="0" algn="l" rtl="0">
              <a:lnSpc>
                <a:spcPct val="110000"/>
              </a:lnSpc>
              <a:spcBef>
                <a:spcPts val="1000"/>
              </a:spcBef>
              <a:spcAft>
                <a:spcPts val="0"/>
              </a:spcAft>
              <a:buSzPts val="1700"/>
              <a:buNone/>
            </a:pPr>
            <a:r>
              <a:rPr lang="ru-RU" sz="1700"/>
              <a:t>13.Реклама на продукти/марки 48%</a:t>
            </a:r>
            <a:endParaRPr/>
          </a:p>
          <a:p>
            <a:pPr marL="0" lvl="0" indent="0" algn="l" rtl="0">
              <a:lnSpc>
                <a:spcPct val="110000"/>
              </a:lnSpc>
              <a:spcBef>
                <a:spcPts val="1000"/>
              </a:spcBef>
              <a:spcAft>
                <a:spcPts val="0"/>
              </a:spcAft>
              <a:buSzPts val="1700"/>
              <a:buNone/>
            </a:pPr>
            <a:r>
              <a:rPr lang="ru-RU" sz="1700"/>
              <a:t>14.Директен маркетинг 46%</a:t>
            </a:r>
            <a:endParaRPr/>
          </a:p>
          <a:p>
            <a:pPr marL="0" lvl="0" indent="0" algn="l" rtl="0">
              <a:lnSpc>
                <a:spcPct val="110000"/>
              </a:lnSpc>
              <a:spcBef>
                <a:spcPts val="1000"/>
              </a:spcBef>
              <a:spcAft>
                <a:spcPts val="0"/>
              </a:spcAft>
              <a:buSzPts val="1700"/>
              <a:buNone/>
            </a:pPr>
            <a:r>
              <a:rPr lang="ru-RU" sz="1700"/>
              <a:t>15. Маркетинг обвързан с каузи 39%</a:t>
            </a:r>
            <a:endParaRPr/>
          </a:p>
          <a:p>
            <a:pPr marL="0" lvl="0" indent="0" algn="l" rtl="0">
              <a:lnSpc>
                <a:spcPct val="110000"/>
              </a:lnSpc>
              <a:spcBef>
                <a:spcPts val="1000"/>
              </a:spcBef>
              <a:spcAft>
                <a:spcPts val="0"/>
              </a:spcAft>
              <a:buSzPts val="1700"/>
              <a:buNone/>
            </a:pPr>
            <a:r>
              <a:rPr lang="ru-RU" sz="1700"/>
              <a:t>16. Други 14%</a:t>
            </a:r>
            <a:endParaRPr/>
          </a:p>
          <a:p>
            <a:pPr marL="228600" lvl="0" indent="-120650" algn="l" rtl="0">
              <a:lnSpc>
                <a:spcPct val="110000"/>
              </a:lnSpc>
              <a:spcBef>
                <a:spcPts val="1000"/>
              </a:spcBef>
              <a:spcAft>
                <a:spcPts val="0"/>
              </a:spcAft>
              <a:buSzPts val="1700"/>
              <a:buNone/>
            </a:pPr>
            <a:endParaRPr sz="1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ДОБАВЕНИ КОМУНИКАЦИОННИ ФУНКЦИИ</a:t>
            </a:r>
            <a:endParaRPr/>
          </a:p>
        </p:txBody>
      </p:sp>
      <p:sp>
        <p:nvSpPr>
          <p:cNvPr id="141" name="Google Shape;141;p7"/>
          <p:cNvSpPr txBox="1">
            <a:spLocks noGrp="1"/>
          </p:cNvSpPr>
          <p:nvPr>
            <p:ph type="body" idx="1"/>
          </p:nvPr>
        </p:nvSpPr>
        <p:spPr>
          <a:xfrm>
            <a:off x="1451579" y="2015732"/>
            <a:ext cx="9603275" cy="4842268"/>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400"/>
              <a:buChar char="•"/>
            </a:pPr>
            <a:r>
              <a:rPr lang="ru-RU" sz="1400"/>
              <a:t>Отговорите на въпроса: „Кои са отговорностите, добавени към работата ви в последните две години, които не са се отнасяли към функцията на ПР/комуникацията?” (PR Week Hill and Knowlton Corporate Survey 2010: Интернет източник 40)ни дава възможност да направим заключението, че вътрешноорганизационните комуникации отдавна са част от практиката на специалиста по ПР. Едва 9 процента от респондентите са включили наскоро тази дейност в своята работа и ако си спомним, че 53 на сто от респондентите са посочили управлението на  отношенията на вътрешните отдели като проблемна сфера на дейност, то можем смело да твърдим, че повече от половината практици работят и по проблемите на вътрешните комуникации.</a:t>
            </a:r>
            <a:endParaRPr/>
          </a:p>
          <a:p>
            <a:pPr marL="228600" lvl="0" indent="-228600" algn="l" rtl="0">
              <a:lnSpc>
                <a:spcPct val="100000"/>
              </a:lnSpc>
              <a:spcBef>
                <a:spcPts val="1000"/>
              </a:spcBef>
              <a:spcAft>
                <a:spcPts val="0"/>
              </a:spcAft>
              <a:buSzPts val="1400"/>
              <a:buChar char="•"/>
            </a:pPr>
            <a:r>
              <a:rPr lang="ru-RU" sz="1400"/>
              <a:t>Социални мрежи и  приложения 61%</a:t>
            </a:r>
            <a:endParaRPr/>
          </a:p>
          <a:p>
            <a:pPr marL="228600" lvl="0" indent="-228600" algn="l" rtl="0">
              <a:lnSpc>
                <a:spcPct val="100000"/>
              </a:lnSpc>
              <a:spcBef>
                <a:spcPts val="1000"/>
              </a:spcBef>
              <a:spcAft>
                <a:spcPts val="0"/>
              </a:spcAft>
              <a:buSzPts val="1400"/>
              <a:buChar char="•"/>
            </a:pPr>
            <a:r>
              <a:rPr lang="ru-RU" sz="1400"/>
              <a:t>Отношения с блогъри 47%</a:t>
            </a:r>
            <a:endParaRPr/>
          </a:p>
          <a:p>
            <a:pPr marL="228600" lvl="0" indent="-228600" algn="l" rtl="0">
              <a:lnSpc>
                <a:spcPct val="100000"/>
              </a:lnSpc>
              <a:spcBef>
                <a:spcPts val="1000"/>
              </a:spcBef>
              <a:spcAft>
                <a:spcPts val="0"/>
              </a:spcAft>
              <a:buSzPts val="1400"/>
              <a:buChar char="•"/>
            </a:pPr>
            <a:r>
              <a:rPr lang="ru-RU" sz="1400"/>
              <a:t>Онлайн проследяване 28%</a:t>
            </a:r>
            <a:endParaRPr/>
          </a:p>
          <a:p>
            <a:pPr marL="228600" lvl="0" indent="-228600" algn="l" rtl="0">
              <a:lnSpc>
                <a:spcPct val="100000"/>
              </a:lnSpc>
              <a:spcBef>
                <a:spcPts val="1000"/>
              </a:spcBef>
              <a:spcAft>
                <a:spcPts val="0"/>
              </a:spcAft>
              <a:buSzPts val="1400"/>
              <a:buChar char="•"/>
            </a:pPr>
            <a:r>
              <a:rPr lang="ru-RU" sz="1400"/>
              <a:t>Отношения с общестеността 13%</a:t>
            </a:r>
            <a:endParaRPr/>
          </a:p>
          <a:p>
            <a:pPr marL="228600" lvl="0" indent="-228600" algn="l" rtl="0">
              <a:lnSpc>
                <a:spcPct val="100000"/>
              </a:lnSpc>
              <a:spcBef>
                <a:spcPts val="1000"/>
              </a:spcBef>
              <a:spcAft>
                <a:spcPts val="0"/>
              </a:spcAft>
              <a:buSzPts val="1400"/>
              <a:buChar char="•"/>
            </a:pPr>
            <a:r>
              <a:rPr lang="ru-RU" sz="1400"/>
              <a:t>Пъблик афеърс /Отношения с правителството 13%</a:t>
            </a:r>
            <a:endParaRPr/>
          </a:p>
          <a:p>
            <a:pPr marL="228600" lvl="0" indent="-228600" algn="l" rtl="0">
              <a:lnSpc>
                <a:spcPct val="100000"/>
              </a:lnSpc>
              <a:spcBef>
                <a:spcPts val="1000"/>
              </a:spcBef>
              <a:spcAft>
                <a:spcPts val="0"/>
              </a:spcAft>
              <a:buSzPts val="1400"/>
              <a:buChar char="•"/>
            </a:pPr>
            <a:r>
              <a:rPr lang="ru-RU" sz="1400"/>
              <a:t>Ангажимент към управление на комуникациите 11%</a:t>
            </a:r>
            <a:endParaRPr/>
          </a:p>
          <a:p>
            <a:pPr marL="228600" lvl="0" indent="-228600" algn="l" rtl="0">
              <a:lnSpc>
                <a:spcPct val="100000"/>
              </a:lnSpc>
              <a:spcBef>
                <a:spcPts val="1000"/>
              </a:spcBef>
              <a:spcAft>
                <a:spcPts val="0"/>
              </a:spcAft>
              <a:buSzPts val="1400"/>
              <a:buChar char="•"/>
            </a:pPr>
            <a:r>
              <a:rPr lang="ru-RU" sz="1400"/>
              <a:t>Маркетинг, обвързан с каузи 10%</a:t>
            </a:r>
            <a:endParaRPr/>
          </a:p>
          <a:p>
            <a:pPr marL="228600" lvl="0" indent="-228600" algn="l" rtl="0">
              <a:lnSpc>
                <a:spcPct val="100000"/>
              </a:lnSpc>
              <a:spcBef>
                <a:spcPts val="1000"/>
              </a:spcBef>
              <a:spcAft>
                <a:spcPts val="0"/>
              </a:spcAft>
              <a:buSzPts val="1400"/>
              <a:buChar char="•"/>
            </a:pPr>
            <a:r>
              <a:rPr lang="ru-RU" sz="1400"/>
              <a:t>Маркетингови проучвания и анализи 10%</a:t>
            </a:r>
            <a:endParaRPr/>
          </a:p>
          <a:p>
            <a:pPr marL="228600" lvl="0" indent="-228600" algn="l" rtl="0">
              <a:lnSpc>
                <a:spcPct val="100000"/>
              </a:lnSpc>
              <a:spcBef>
                <a:spcPts val="1000"/>
              </a:spcBef>
              <a:spcAft>
                <a:spcPts val="0"/>
              </a:spcAft>
              <a:buSzPts val="1400"/>
              <a:buChar char="•"/>
            </a:pPr>
            <a:r>
              <a:rPr lang="ru-RU" sz="1400"/>
              <a:t>Реклама на продукти/марки 9%</a:t>
            </a:r>
            <a:endParaRPr/>
          </a:p>
          <a:p>
            <a:pPr marL="228600" lvl="0" indent="-139700" algn="l" rtl="0">
              <a:lnSpc>
                <a:spcPct val="100000"/>
              </a:lnSpc>
              <a:spcBef>
                <a:spcPts val="1000"/>
              </a:spcBef>
              <a:spcAft>
                <a:spcPts val="0"/>
              </a:spcAft>
              <a:buSzPts val="1400"/>
              <a:buNone/>
            </a:pP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ИЗМЕРВАНЕ НА РЕЗУЛТАТИТЕ</a:t>
            </a:r>
            <a:endParaRPr/>
          </a:p>
        </p:txBody>
      </p:sp>
      <p:sp>
        <p:nvSpPr>
          <p:cNvPr id="147" name="Google Shape;147;p8"/>
          <p:cNvSpPr txBox="1">
            <a:spLocks noGrp="1"/>
          </p:cNvSpPr>
          <p:nvPr>
            <p:ph type="body" idx="1"/>
          </p:nvPr>
        </p:nvSpPr>
        <p:spPr>
          <a:xfrm>
            <a:off x="1451579" y="2015732"/>
            <a:ext cx="9603275" cy="391312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SzPts val="1100"/>
              <a:buChar char="•"/>
            </a:pPr>
            <a:r>
              <a:rPr lang="ru-RU" sz="1100"/>
              <a:t>Отговорите на въпроса „Как измервате представянето си?” (PR Week Hill and Knowlton Corporate Survey 2010: Интернет източник 40)дават идея за това как специалистите по комуникация доказват постигнатото от тях, и потвърждават, че дейността им засяга голяма част от дейността на организацията – и вътре в нея, и навън към медиите и обкръжаващата я среда.</a:t>
            </a:r>
            <a:endParaRPr/>
          </a:p>
          <a:p>
            <a:pPr marL="228600" lvl="0" indent="-228600" algn="l" rtl="0">
              <a:lnSpc>
                <a:spcPct val="100000"/>
              </a:lnSpc>
              <a:spcBef>
                <a:spcPts val="1000"/>
              </a:spcBef>
              <a:spcAft>
                <a:spcPts val="0"/>
              </a:spcAft>
              <a:buSzPts val="1100"/>
              <a:buChar char="•"/>
            </a:pPr>
            <a:r>
              <a:rPr lang="ru-RU" sz="1100"/>
              <a:t>Измерване на медийното покритие 71%</a:t>
            </a:r>
            <a:endParaRPr/>
          </a:p>
          <a:p>
            <a:pPr marL="228600" lvl="0" indent="-228600" algn="l" rtl="0">
              <a:lnSpc>
                <a:spcPct val="100000"/>
              </a:lnSpc>
              <a:spcBef>
                <a:spcPts val="1000"/>
              </a:spcBef>
              <a:spcAft>
                <a:spcPts val="0"/>
              </a:spcAft>
              <a:buSzPts val="1100"/>
              <a:buChar char="•"/>
            </a:pPr>
            <a:r>
              <a:rPr lang="ru-RU" sz="1100"/>
              <a:t>Влизане или оставане извън ключови медии 67%</a:t>
            </a:r>
            <a:endParaRPr/>
          </a:p>
          <a:p>
            <a:pPr marL="228600" lvl="0" indent="-228600" algn="l" rtl="0">
              <a:lnSpc>
                <a:spcPct val="100000"/>
              </a:lnSpc>
              <a:spcBef>
                <a:spcPts val="1000"/>
              </a:spcBef>
              <a:spcAft>
                <a:spcPts val="0"/>
              </a:spcAft>
              <a:buSzPts val="1100"/>
              <a:buChar char="•"/>
            </a:pPr>
            <a:r>
              <a:rPr lang="ru-RU" sz="1100"/>
              <a:t>Възприемания, разбирания на клиенти 51%</a:t>
            </a:r>
            <a:endParaRPr/>
          </a:p>
          <a:p>
            <a:pPr marL="228600" lvl="0" indent="-228600" algn="l" rtl="0">
              <a:lnSpc>
                <a:spcPct val="100000"/>
              </a:lnSpc>
              <a:spcBef>
                <a:spcPts val="1000"/>
              </a:spcBef>
              <a:spcAft>
                <a:spcPts val="0"/>
              </a:spcAft>
              <a:buSzPts val="1100"/>
              <a:buChar char="•"/>
            </a:pPr>
            <a:r>
              <a:rPr lang="ru-RU" sz="1100"/>
              <a:t>Възприемания, разбирания на служителите 41%</a:t>
            </a:r>
            <a:endParaRPr/>
          </a:p>
          <a:p>
            <a:pPr marL="228600" lvl="0" indent="-228600" algn="l" rtl="0">
              <a:lnSpc>
                <a:spcPct val="100000"/>
              </a:lnSpc>
              <a:spcBef>
                <a:spcPts val="1000"/>
              </a:spcBef>
              <a:spcAft>
                <a:spcPts val="0"/>
              </a:spcAft>
              <a:buSzPts val="1100"/>
              <a:buChar char="•"/>
            </a:pPr>
            <a:r>
              <a:rPr lang="ru-RU" sz="1100"/>
              <a:t>Уеб трафик 40%</a:t>
            </a:r>
            <a:endParaRPr/>
          </a:p>
          <a:p>
            <a:pPr marL="228600" lvl="0" indent="-228600" algn="l" rtl="0">
              <a:lnSpc>
                <a:spcPct val="100000"/>
              </a:lnSpc>
              <a:spcBef>
                <a:spcPts val="1000"/>
              </a:spcBef>
              <a:spcAft>
                <a:spcPts val="0"/>
              </a:spcAft>
              <a:buSzPts val="1100"/>
              <a:buChar char="•"/>
            </a:pPr>
            <a:r>
              <a:rPr lang="ru-RU" sz="1100"/>
              <a:t>Качество/количество на събития/речи/изказвания 39%</a:t>
            </a:r>
            <a:endParaRPr/>
          </a:p>
          <a:p>
            <a:pPr marL="228600" lvl="0" indent="-228600" algn="l" rtl="0">
              <a:lnSpc>
                <a:spcPct val="100000"/>
              </a:lnSpc>
              <a:spcBef>
                <a:spcPts val="1000"/>
              </a:spcBef>
              <a:spcAft>
                <a:spcPts val="0"/>
              </a:spcAft>
              <a:buSzPts val="1100"/>
              <a:buChar char="•"/>
            </a:pPr>
            <a:r>
              <a:rPr lang="ru-RU" sz="1100"/>
              <a:t>Продажби 34%</a:t>
            </a:r>
            <a:endParaRPr/>
          </a:p>
          <a:p>
            <a:pPr marL="228600" lvl="0" indent="-228600" algn="l" rtl="0">
              <a:lnSpc>
                <a:spcPct val="100000"/>
              </a:lnSpc>
              <a:spcBef>
                <a:spcPts val="1000"/>
              </a:spcBef>
              <a:spcAft>
                <a:spcPts val="0"/>
              </a:spcAft>
              <a:buSzPts val="1100"/>
              <a:buChar char="•"/>
            </a:pPr>
            <a:r>
              <a:rPr lang="ru-RU" sz="1100"/>
              <a:t>Качество на отношенията с ключовите публики 31%</a:t>
            </a:r>
            <a:endParaRPr/>
          </a:p>
          <a:p>
            <a:pPr marL="228600" lvl="0" indent="-228600" algn="l" rtl="0">
              <a:lnSpc>
                <a:spcPct val="100000"/>
              </a:lnSpc>
              <a:spcBef>
                <a:spcPts val="1000"/>
              </a:spcBef>
              <a:spcAft>
                <a:spcPts val="0"/>
              </a:spcAft>
              <a:buSzPts val="1100"/>
              <a:buChar char="•"/>
            </a:pPr>
            <a:r>
              <a:rPr lang="ru-RU" sz="1100"/>
              <a:t>Възприемания, разбирания на финансовата общност 28%</a:t>
            </a:r>
            <a:endParaRPr/>
          </a:p>
          <a:p>
            <a:pPr marL="228600" lvl="0" indent="-228600" algn="l" rtl="0">
              <a:lnSpc>
                <a:spcPct val="100000"/>
              </a:lnSpc>
              <a:spcBef>
                <a:spcPts val="1000"/>
              </a:spcBef>
              <a:spcAft>
                <a:spcPts val="0"/>
              </a:spcAft>
              <a:buSzPts val="1100"/>
              <a:buChar char="•"/>
            </a:pPr>
            <a:r>
              <a:rPr lang="ru-RU" sz="1100"/>
              <a:t>Възприемания, разбирания на анализи на индустрията 25%</a:t>
            </a:r>
            <a:endParaRPr/>
          </a:p>
          <a:p>
            <a:pPr marL="228600" lvl="0" indent="-228600" algn="l" rtl="0">
              <a:lnSpc>
                <a:spcPct val="100000"/>
              </a:lnSpc>
              <a:spcBef>
                <a:spcPts val="1000"/>
              </a:spcBef>
              <a:spcAft>
                <a:spcPts val="0"/>
              </a:spcAft>
              <a:buSzPts val="1100"/>
              <a:buChar char="•"/>
            </a:pPr>
            <a:r>
              <a:rPr lang="ru-RU" sz="1100"/>
              <a:t>Друго 9%</a:t>
            </a:r>
            <a:endParaRPr/>
          </a:p>
          <a:p>
            <a:pPr marL="228600" lvl="0" indent="-158750" algn="l" rtl="0">
              <a:lnSpc>
                <a:spcPct val="100000"/>
              </a:lnSpc>
              <a:spcBef>
                <a:spcPts val="1000"/>
              </a:spcBef>
              <a:spcAft>
                <a:spcPts val="0"/>
              </a:spcAft>
              <a:buSzPts val="1100"/>
              <a:buNone/>
            </a:pP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txBox="1">
            <a:spLocks noGrp="1"/>
          </p:cNvSpPr>
          <p:nvPr>
            <p:ph type="title"/>
          </p:nvPr>
        </p:nvSpPr>
        <p:spPr>
          <a:xfrm>
            <a:off x="1451579" y="804519"/>
            <a:ext cx="9603275" cy="10492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ru-RU"/>
              <a:t>ФУНКЦИИ НА МАРКЕТИНГОВИТЕ КОМУНИКАЦИИ ВЪВ ФИРМАТА</a:t>
            </a:r>
            <a:endParaRPr/>
          </a:p>
        </p:txBody>
      </p:sp>
      <p:sp>
        <p:nvSpPr>
          <p:cNvPr id="153" name="Google Shape;153;p9"/>
          <p:cNvSpPr txBox="1">
            <a:spLocks noGrp="1"/>
          </p:cNvSpPr>
          <p:nvPr>
            <p:ph type="body" idx="1"/>
          </p:nvPr>
        </p:nvSpPr>
        <p:spPr>
          <a:xfrm>
            <a:off x="1451579" y="2015732"/>
            <a:ext cx="9603275" cy="4037749"/>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700"/>
              <a:buNone/>
            </a:pPr>
            <a:r>
              <a:rPr lang="ru-RU" sz="1700"/>
              <a:t>1) информиране за фирмата и предлаганите от нея продукти и услуги</a:t>
            </a:r>
            <a:br>
              <a:rPr lang="ru-RU" sz="1700"/>
            </a:br>
            <a:r>
              <a:rPr lang="ru-RU" sz="1700"/>
              <a:t>2) позициониране на предлаганите продукти и услуги – това е стремежа на фирмата да диференцира своите стоки и услуги от тези на конкурентите в съзнанието на потенциалните си купувачи</a:t>
            </a:r>
            <a:br>
              <a:rPr lang="ru-RU" sz="1700"/>
            </a:br>
            <a:r>
              <a:rPr lang="ru-RU" sz="1700"/>
              <a:t>3) показване и разтълкуване на свойствата на продуктите и ползите от тях</a:t>
            </a:r>
            <a:br>
              <a:rPr lang="ru-RU" sz="1700"/>
            </a:br>
            <a:r>
              <a:rPr lang="ru-RU" sz="1700"/>
              <a:t>4) осигуряване на добър имидж на фирмата и продуктите и </a:t>
            </a:r>
            <a:br>
              <a:rPr lang="ru-RU" sz="1700"/>
            </a:br>
            <a:r>
              <a:rPr lang="ru-RU" sz="1700"/>
              <a:t>5) стимулиране на търсенето</a:t>
            </a:r>
            <a:br>
              <a:rPr lang="ru-RU" sz="1700"/>
            </a:br>
            <a:r>
              <a:rPr lang="ru-RU" sz="1700"/>
              <a:t>6) увеличаване и стабилизиране на продажбите</a:t>
            </a:r>
            <a:br>
              <a:rPr lang="ru-RU" sz="1700"/>
            </a:br>
            <a:r>
              <a:rPr lang="ru-RU" sz="1700"/>
              <a:t>7) формиране на потребителска лоялност към фирмата и продуктите и</a:t>
            </a:r>
            <a:br>
              <a:rPr lang="ru-RU" sz="1700"/>
            </a:br>
            <a:r>
              <a:rPr lang="ru-RU" sz="1700"/>
              <a:t>8) подобряване на връзките с търговците и с доставчиците</a:t>
            </a:r>
            <a:br>
              <a:rPr lang="ru-RU" sz="1700"/>
            </a:br>
            <a:r>
              <a:rPr lang="ru-RU" sz="1700"/>
              <a:t>9) постигане на по-добра мотивация на сътрудниците на фирмата</a:t>
            </a:r>
            <a:br>
              <a:rPr lang="ru-RU" sz="1700"/>
            </a:br>
            <a:r>
              <a:rPr lang="ru-RU" sz="1700"/>
              <a:t>10) въздействие върху производствено-реализационните разходи на фирмата</a:t>
            </a:r>
            <a:br>
              <a:rPr lang="ru-RU" sz="1700"/>
            </a:br>
            <a:r>
              <a:rPr lang="ru-RU" sz="1700"/>
              <a:t>11) осигуряване на ценови предимства за фирмата</a:t>
            </a:r>
            <a:br>
              <a:rPr lang="ru-RU" sz="1700"/>
            </a:br>
            <a:r>
              <a:rPr lang="ru-RU" sz="1700"/>
              <a:t>12) увеличаване на приходите и рентабилността</a:t>
            </a:r>
            <a:br>
              <a:rPr lang="ru-RU" sz="1700"/>
            </a:br>
            <a:r>
              <a:rPr lang="ru-RU" sz="1700"/>
              <a:t>13) въздействие върху конкуренцията</a:t>
            </a:r>
            <a:endParaRPr sz="1700"/>
          </a:p>
        </p:txBody>
      </p:sp>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1472</Words>
  <Application>Microsoft Office PowerPoint</Application>
  <PresentationFormat>Widescreen</PresentationFormat>
  <Paragraphs>171</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Gill Sans</vt:lpstr>
      <vt:lpstr>Calibri</vt:lpstr>
      <vt:lpstr>Arial</vt:lpstr>
      <vt:lpstr>Gallery</vt:lpstr>
      <vt:lpstr>КОМУНИКАЦИЯ, МАРКЕТИНГ И СЪДЪРЖАНИЕ</vt:lpstr>
      <vt:lpstr>ДЕФИНИЦИЯ ЗА КОМУНИКАЦИЯ (1)</vt:lpstr>
      <vt:lpstr>ДЕФИНИЦИЯ ЗА КОМУНИКАЦИЯ (2)</vt:lpstr>
      <vt:lpstr>ФАКТОРИ ЗА ПРОТИЧАНЕ НА КОМУНИКАЦИЯ</vt:lpstr>
      <vt:lpstr>ФОРМУЛА НА ЛАСУЕЛ</vt:lpstr>
      <vt:lpstr>ЗАДЪЛЖЕНИЯ НА ВЪТРЕШНИЯТ КОМУНИКАТОР</vt:lpstr>
      <vt:lpstr>ДОБАВЕНИ КОМУНИКАЦИОННИ ФУНКЦИИ</vt:lpstr>
      <vt:lpstr>ИЗМЕРВАНЕ НА РЕЗУЛТАТИТЕ</vt:lpstr>
      <vt:lpstr>ФУНКЦИИ НА МАРКЕТИНГОВИТЕ КОМУНИКАЦИИ ВЪВ ФИРМАТА</vt:lpstr>
      <vt:lpstr>КОМУНИКАЦИЯ В LINKEDIN</vt:lpstr>
      <vt:lpstr>КОМУНИКАЦИЯ В LINKEDIN</vt:lpstr>
      <vt:lpstr>КОМУНИКАЦИЯ В LINKEDIN</vt:lpstr>
      <vt:lpstr>КОМУНИКАЦИЯ В LINKEDIN</vt:lpstr>
      <vt:lpstr>КОМУНИКАЦИЯ В LINKEDIN</vt:lpstr>
      <vt:lpstr>КОМУНИКАЦИЯ В LINKEDIN</vt:lpstr>
      <vt:lpstr>КОМУНИКАЦИЯ В TWITTER</vt:lpstr>
      <vt:lpstr>КОМУНИКАЦИЯ В TWITTER</vt:lpstr>
      <vt:lpstr>ПЛАТФОРМИ ЗА СЪЗДАВАНЕ НА БЛОГОВЕ</vt:lpstr>
      <vt:lpstr>SOCIAL MEDIA DOS AND DONTS</vt:lpstr>
      <vt:lpstr>SOCIAL MEDIA DOS AND DONTS</vt:lpstr>
      <vt:lpstr>„ЗА“ И „ПРОТИВ“ СОЦИАЛНИЯ ВИ ПРОФИЛ СПРЯМО СЛУЖЕБНО ПОЛОЖЕНИЕ</vt:lpstr>
      <vt:lpstr>ПРАКТИЧЕСКИ ПРИМЕРИ – BRANDS IN SOCIAL MEDIA 2017</vt:lpstr>
      <vt:lpstr>ЕВРОПЕЙСКИ ДИРЕКТИВИ – ЗАЩО ТРЯБВА ДА ЗНАЕМ КАКВО Е GDPR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КОМУНИКАЦИЯ, МАРКЕТИНГ И СЪДЪРЖАНИЕ</dc:title>
  <dc:creator>Toteva, Manuela (external - Service)</dc:creator>
  <cp:lastModifiedBy>Tedi</cp:lastModifiedBy>
  <cp:revision>2</cp:revision>
  <dcterms:created xsi:type="dcterms:W3CDTF">2018-10-21T10:08:10Z</dcterms:created>
  <dcterms:modified xsi:type="dcterms:W3CDTF">2020-10-13T09:07:23Z</dcterms:modified>
</cp:coreProperties>
</file>